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7"/>
  </p:notesMasterIdLst>
  <p:sldIdLst>
    <p:sldId id="314" r:id="rId2"/>
    <p:sldId id="315" r:id="rId3"/>
    <p:sldId id="313" r:id="rId4"/>
    <p:sldId id="261" r:id="rId5"/>
    <p:sldId id="307" r:id="rId6"/>
    <p:sldId id="264" r:id="rId7"/>
    <p:sldId id="310" r:id="rId8"/>
    <p:sldId id="311" r:id="rId9"/>
    <p:sldId id="267" r:id="rId10"/>
    <p:sldId id="285" r:id="rId11"/>
    <p:sldId id="302" r:id="rId12"/>
    <p:sldId id="304" r:id="rId13"/>
    <p:sldId id="312" r:id="rId14"/>
    <p:sldId id="316" r:id="rId15"/>
    <p:sldId id="305"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Catamaran" panose="020B0604020202020204" charset="0"/>
      <p:regular r:id="rId22"/>
      <p:bold r:id="rId23"/>
    </p:embeddedFont>
    <p:embeddedFont>
      <p:font typeface="Catamaran Thin" panose="020B0604020202020204" charset="0"/>
      <p:regular r:id="rId24"/>
      <p:bold r:id="rId25"/>
    </p:embeddedFont>
    <p:embeddedFont>
      <p:font typeface="Garamond" panose="02020404030301010803" pitchFamily="18" charset="0"/>
      <p:regular r:id="rId26"/>
      <p:bold r:id="rId27"/>
      <p:italic r:id="rId28"/>
    </p:embeddedFont>
    <p:embeddedFont>
      <p:font typeface="Wingdings 3" panose="05040102010807070707" pitchFamily="18" charset="2"/>
      <p:regular r:id="rId29"/>
    </p:embeddedFont>
    <p:embeddedFont>
      <p:font typeface="Yu Gothic UI Semibold" panose="020B0700000000000000" pitchFamily="34" charset="-128"/>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EC2C83-4F27-46E9-AB52-EA9CB43B9D6F}">
  <a:tblStyle styleId="{93EC2C83-4F27-46E9-AB52-EA9CB43B9D6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7553AC-1573-4A18-AE2D-678138A4FA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291" autoAdjust="0"/>
  </p:normalViewPr>
  <p:slideViewPr>
    <p:cSldViewPr snapToGrid="0">
      <p:cViewPr varScale="1">
        <p:scale>
          <a:sx n="95" d="100"/>
          <a:sy n="95" d="100"/>
        </p:scale>
        <p:origin x="67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997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9941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5065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9635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6508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8034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3752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849565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92512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58210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50322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30" name="Google Shape;30;p2"/>
          <p:cNvSpPr txBox="1">
            <a:spLocks noGrp="1"/>
          </p:cNvSpPr>
          <p:nvPr>
            <p:ph type="ctrTitle"/>
          </p:nvPr>
        </p:nvSpPr>
        <p:spPr>
          <a:xfrm>
            <a:off x="702900" y="3250075"/>
            <a:ext cx="4955100" cy="11598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extLst>
      <p:ext uri="{BB962C8B-B14F-4D97-AF65-F5344CB8AC3E}">
        <p14:creationId xmlns:p14="http://schemas.microsoft.com/office/powerpoint/2010/main" val="2727161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54"/>
        <p:cNvGrpSpPr/>
        <p:nvPr/>
      </p:nvGrpSpPr>
      <p:grpSpPr>
        <a:xfrm>
          <a:off x="0" y="0"/>
          <a:ext cx="0" cy="0"/>
          <a:chOff x="0" y="0"/>
          <a:chExt cx="0" cy="0"/>
        </a:xfrm>
      </p:grpSpPr>
      <p:sp>
        <p:nvSpPr>
          <p:cNvPr id="57" name="Google Shape;57;p4"/>
          <p:cNvSpPr txBox="1">
            <a:spLocks noGrp="1"/>
          </p:cNvSpPr>
          <p:nvPr>
            <p:ph type="body" idx="1"/>
          </p:nvPr>
        </p:nvSpPr>
        <p:spPr>
          <a:xfrm>
            <a:off x="2753950" y="839775"/>
            <a:ext cx="3636000" cy="3636300"/>
          </a:xfrm>
          <a:prstGeom prst="rect">
            <a:avLst/>
          </a:prstGeom>
        </p:spPr>
        <p:txBody>
          <a:bodyPr spcFirstLastPara="1" wrap="square" lIns="0" tIns="0" rIns="0" bIns="0" anchor="ctr" anchorCtr="0">
            <a:noAutofit/>
          </a:bodyPr>
          <a:lstStyle>
            <a:lvl1pPr marL="457200" lvl="0" indent="-330200" algn="ctr" rtl="0">
              <a:spcBef>
                <a:spcPts val="0"/>
              </a:spcBef>
              <a:spcAft>
                <a:spcPts val="0"/>
              </a:spcAft>
              <a:buClr>
                <a:schemeClr val="lt1"/>
              </a:buClr>
              <a:buSzPts val="1600"/>
              <a:buChar char="⬢"/>
              <a:defRPr i="1">
                <a:solidFill>
                  <a:schemeClr val="lt1"/>
                </a:solidFill>
              </a:defRPr>
            </a:lvl1pPr>
            <a:lvl2pPr marL="914400" lvl="1" indent="-330200" algn="ctr" rtl="0">
              <a:spcBef>
                <a:spcPts val="800"/>
              </a:spcBef>
              <a:spcAft>
                <a:spcPts val="0"/>
              </a:spcAft>
              <a:buClr>
                <a:schemeClr val="lt1"/>
              </a:buClr>
              <a:buSzPts val="1600"/>
              <a:buChar char="⬡"/>
              <a:defRPr i="1">
                <a:solidFill>
                  <a:schemeClr val="lt1"/>
                </a:solidFill>
              </a:defRPr>
            </a:lvl2pPr>
            <a:lvl3pPr marL="1371600" lvl="2" indent="-330200" algn="ctr" rtl="0">
              <a:spcBef>
                <a:spcPts val="800"/>
              </a:spcBef>
              <a:spcAft>
                <a:spcPts val="0"/>
              </a:spcAft>
              <a:buClr>
                <a:schemeClr val="lt1"/>
              </a:buClr>
              <a:buSzPts val="1600"/>
              <a:buChar char="⬡"/>
              <a:defRPr i="1">
                <a:solidFill>
                  <a:schemeClr val="lt1"/>
                </a:solidFill>
              </a:defRPr>
            </a:lvl3pPr>
            <a:lvl4pPr marL="1828800" lvl="3" indent="-381000" algn="ctr" rtl="0">
              <a:spcBef>
                <a:spcPts val="800"/>
              </a:spcBef>
              <a:spcAft>
                <a:spcPts val="0"/>
              </a:spcAft>
              <a:buClr>
                <a:schemeClr val="lt1"/>
              </a:buClr>
              <a:buSzPts val="2400"/>
              <a:buChar char="●"/>
              <a:defRPr i="1">
                <a:solidFill>
                  <a:schemeClr val="lt1"/>
                </a:solidFill>
              </a:defRPr>
            </a:lvl4pPr>
            <a:lvl5pPr marL="2286000" lvl="4" indent="-381000" algn="ctr" rtl="0">
              <a:spcBef>
                <a:spcPts val="800"/>
              </a:spcBef>
              <a:spcAft>
                <a:spcPts val="0"/>
              </a:spcAft>
              <a:buClr>
                <a:schemeClr val="lt1"/>
              </a:buClr>
              <a:buSzPts val="2400"/>
              <a:buChar char="○"/>
              <a:defRPr i="1">
                <a:solidFill>
                  <a:schemeClr val="lt1"/>
                </a:solidFill>
              </a:defRPr>
            </a:lvl5pPr>
            <a:lvl6pPr marL="2743200" lvl="5" indent="-381000" algn="ctr" rtl="0">
              <a:spcBef>
                <a:spcPts val="800"/>
              </a:spcBef>
              <a:spcAft>
                <a:spcPts val="0"/>
              </a:spcAft>
              <a:buClr>
                <a:schemeClr val="lt1"/>
              </a:buClr>
              <a:buSzPts val="2400"/>
              <a:buChar char="■"/>
              <a:defRPr i="1">
                <a:solidFill>
                  <a:schemeClr val="lt1"/>
                </a:solidFill>
              </a:defRPr>
            </a:lvl6pPr>
            <a:lvl7pPr marL="3200400" lvl="6" indent="-381000" algn="ctr" rtl="0">
              <a:spcBef>
                <a:spcPts val="800"/>
              </a:spcBef>
              <a:spcAft>
                <a:spcPts val="0"/>
              </a:spcAft>
              <a:buClr>
                <a:schemeClr val="lt1"/>
              </a:buClr>
              <a:buSzPts val="2400"/>
              <a:buChar char="●"/>
              <a:defRPr i="1">
                <a:solidFill>
                  <a:schemeClr val="lt1"/>
                </a:solidFill>
              </a:defRPr>
            </a:lvl7pPr>
            <a:lvl8pPr marL="3657600" lvl="7" indent="-381000" algn="ctr" rtl="0">
              <a:spcBef>
                <a:spcPts val="800"/>
              </a:spcBef>
              <a:spcAft>
                <a:spcPts val="0"/>
              </a:spcAft>
              <a:buClr>
                <a:schemeClr val="lt1"/>
              </a:buClr>
              <a:buSzPts val="2400"/>
              <a:buChar char="○"/>
              <a:defRPr i="1">
                <a:solidFill>
                  <a:schemeClr val="lt1"/>
                </a:solidFill>
              </a:defRPr>
            </a:lvl8pPr>
            <a:lvl9pPr marL="4114800" lvl="8" indent="-381000" algn="ctr" rtl="0">
              <a:spcBef>
                <a:spcPts val="800"/>
              </a:spcBef>
              <a:spcAft>
                <a:spcPts val="800"/>
              </a:spcAft>
              <a:buClr>
                <a:schemeClr val="lt1"/>
              </a:buClr>
              <a:buSzPts val="2400"/>
              <a:buChar char="■"/>
              <a:defRPr i="1">
                <a:solidFill>
                  <a:schemeClr val="lt1"/>
                </a:solidFill>
              </a:defRPr>
            </a:lvl9pPr>
          </a:lstStyle>
          <a:p>
            <a:endParaRPr/>
          </a:p>
        </p:txBody>
      </p:sp>
      <p:sp>
        <p:nvSpPr>
          <p:cNvPr id="59" name="Google Shape;59;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60255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53181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0"/>
        <p:cNvGrpSpPr/>
        <p:nvPr/>
      </p:nvGrpSpPr>
      <p:grpSpPr>
        <a:xfrm>
          <a:off x="0" y="0"/>
          <a:ext cx="0" cy="0"/>
          <a:chOff x="0" y="0"/>
          <a:chExt cx="0" cy="0"/>
        </a:xfrm>
      </p:grpSpPr>
      <p:sp>
        <p:nvSpPr>
          <p:cNvPr id="84" name="Google Shape;84;p5"/>
          <p:cNvSpPr txBox="1">
            <a:spLocks noGrp="1"/>
          </p:cNvSpPr>
          <p:nvPr>
            <p:ph type="title"/>
          </p:nvPr>
        </p:nvSpPr>
        <p:spPr>
          <a:xfrm>
            <a:off x="779100" y="836000"/>
            <a:ext cx="60105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5" name="Google Shape;85;p5"/>
          <p:cNvSpPr txBox="1">
            <a:spLocks noGrp="1"/>
          </p:cNvSpPr>
          <p:nvPr>
            <p:ph type="body" idx="1"/>
          </p:nvPr>
        </p:nvSpPr>
        <p:spPr>
          <a:xfrm>
            <a:off x="779100" y="1503550"/>
            <a:ext cx="6010500" cy="28842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86" name="Google Shape;8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86540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5"/>
        <p:cNvGrpSpPr/>
        <p:nvPr/>
      </p:nvGrpSpPr>
      <p:grpSpPr>
        <a:xfrm>
          <a:off x="0" y="0"/>
          <a:ext cx="0" cy="0"/>
          <a:chOff x="0" y="0"/>
          <a:chExt cx="0" cy="0"/>
        </a:xfrm>
      </p:grpSpPr>
      <p:sp>
        <p:nvSpPr>
          <p:cNvPr id="119" name="Google Shape;119;p7"/>
          <p:cNvSpPr txBox="1">
            <a:spLocks noGrp="1"/>
          </p:cNvSpPr>
          <p:nvPr>
            <p:ph type="title"/>
          </p:nvPr>
        </p:nvSpPr>
        <p:spPr>
          <a:xfrm>
            <a:off x="779100" y="836000"/>
            <a:ext cx="66771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0" name="Google Shape;120;p7"/>
          <p:cNvSpPr txBox="1">
            <a:spLocks noGrp="1"/>
          </p:cNvSpPr>
          <p:nvPr>
            <p:ph type="body" idx="1"/>
          </p:nvPr>
        </p:nvSpPr>
        <p:spPr>
          <a:xfrm>
            <a:off x="779100"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1" name="Google Shape;121;p7"/>
          <p:cNvSpPr txBox="1">
            <a:spLocks noGrp="1"/>
          </p:cNvSpPr>
          <p:nvPr>
            <p:ph type="body" idx="2"/>
          </p:nvPr>
        </p:nvSpPr>
        <p:spPr>
          <a:xfrm>
            <a:off x="3077669"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2" name="Google Shape;122;p7"/>
          <p:cNvSpPr txBox="1">
            <a:spLocks noGrp="1"/>
          </p:cNvSpPr>
          <p:nvPr>
            <p:ph type="body" idx="3"/>
          </p:nvPr>
        </p:nvSpPr>
        <p:spPr>
          <a:xfrm>
            <a:off x="5376238" y="1503550"/>
            <a:ext cx="2079900" cy="3268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800"/>
            </a:lvl1pPr>
            <a:lvl2pPr marL="914400" lvl="1" indent="-317500" rtl="0">
              <a:spcBef>
                <a:spcPts val="800"/>
              </a:spcBef>
              <a:spcAft>
                <a:spcPts val="0"/>
              </a:spcAft>
              <a:buSzPts val="1400"/>
              <a:buChar char="⬡"/>
              <a:defRPr sz="1800"/>
            </a:lvl2pPr>
            <a:lvl3pPr marL="1371600" lvl="2" indent="-317500" rtl="0">
              <a:spcBef>
                <a:spcPts val="800"/>
              </a:spcBef>
              <a:spcAft>
                <a:spcPts val="0"/>
              </a:spcAft>
              <a:buSzPts val="14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23" name="Google Shape;12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5301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27529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65139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96974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52093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387015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214002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3427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11/12/2021</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070874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9" r:id="rId19"/>
    <p:sldLayoutId id="2147483680" r:id="rId20"/>
    <p:sldLayoutId id="2147483681" r:id="rId21"/>
  </p:sldLayoutIdLst>
  <p:transition>
    <p:fade thruBlk="1"/>
  </p:transition>
  <p:hf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 name="Rounded Rectangle 1"/>
          <p:cNvSpPr/>
          <p:nvPr/>
        </p:nvSpPr>
        <p:spPr>
          <a:xfrm>
            <a:off x="675930" y="1808259"/>
            <a:ext cx="2270927" cy="83136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2946857" y="2966084"/>
            <a:ext cx="3466684" cy="584775"/>
          </a:xfrm>
          <a:prstGeom prst="rect">
            <a:avLst/>
          </a:prstGeom>
        </p:spPr>
        <p:txBody>
          <a:bodyPr wrap="square">
            <a:spAutoFit/>
          </a:bodyPr>
          <a:lstStyle/>
          <a:p>
            <a:r>
              <a:rPr lang="en" sz="3200" dirty="0">
                <a:ln>
                  <a:solidFill>
                    <a:schemeClr val="bg1"/>
                  </a:solidFill>
                </a:ln>
                <a:solidFill>
                  <a:srgbClr val="FF0000"/>
                </a:solidFill>
                <a:latin typeface="Catamaran" panose="020B0604020202020204" charset="0"/>
                <a:cs typeface="Catamaran" panose="020B0604020202020204" charset="0"/>
              </a:rPr>
              <a:t>ready to use tools</a:t>
            </a:r>
            <a:r>
              <a:rPr lang="en" sz="3200" dirty="0">
                <a:ln>
                  <a:solidFill>
                    <a:schemeClr val="bg1"/>
                  </a:solidFill>
                </a:ln>
                <a:solidFill>
                  <a:schemeClr val="bg1"/>
                </a:solidFill>
                <a:latin typeface="Catamaran" panose="020B0604020202020204" charset="0"/>
                <a:cs typeface="Catamaran" panose="020B0604020202020204" charset="0"/>
              </a:rPr>
              <a:t>…</a:t>
            </a:r>
            <a:endParaRPr lang="en-US" sz="3200" dirty="0">
              <a:ln>
                <a:solidFill>
                  <a:schemeClr val="bg1"/>
                </a:solidFill>
              </a:ln>
              <a:solidFill>
                <a:schemeClr val="bg1"/>
              </a:solidFill>
              <a:latin typeface="Catamaran" panose="020B0604020202020204" charset="0"/>
              <a:cs typeface="Catamaran" panose="020B0604020202020204" charset="0"/>
            </a:endParaRPr>
          </a:p>
        </p:txBody>
      </p:sp>
      <p:sp>
        <p:nvSpPr>
          <p:cNvPr id="6" name="Title 5"/>
          <p:cNvSpPr>
            <a:spLocks noGrp="1"/>
          </p:cNvSpPr>
          <p:nvPr>
            <p:ph type="ctrTitle"/>
          </p:nvPr>
        </p:nvSpPr>
        <p:spPr>
          <a:xfrm>
            <a:off x="3051579" y="2223943"/>
            <a:ext cx="3040841" cy="742141"/>
          </a:xfrm>
        </p:spPr>
        <p:txBody>
          <a:bodyPr/>
          <a:lstStyle/>
          <a:p>
            <a:r>
              <a:rPr lang="en-US" dirty="0">
                <a:solidFill>
                  <a:srgbClr val="FF0000"/>
                </a:solidFill>
              </a:rPr>
              <a:t>Tool4U</a:t>
            </a:r>
          </a:p>
        </p:txBody>
      </p:sp>
      <p:sp>
        <p:nvSpPr>
          <p:cNvPr id="16" name="Google Shape;226;p15">
            <a:extLst>
              <a:ext uri="{FF2B5EF4-FFF2-40B4-BE49-F238E27FC236}">
                <a16:creationId xmlns:a16="http://schemas.microsoft.com/office/drawing/2014/main" id="{1023A1FC-5D56-44CE-8A9C-C9A5AC7E9387}"/>
              </a:ext>
            </a:extLst>
          </p:cNvPr>
          <p:cNvSpPr txBox="1">
            <a:spLocks/>
          </p:cNvSpPr>
          <p:nvPr/>
        </p:nvSpPr>
        <p:spPr>
          <a:xfrm>
            <a:off x="3095001" y="4065998"/>
            <a:ext cx="3318540" cy="475800"/>
          </a:xfrm>
          <a:prstGeom prst="rect">
            <a:avLst/>
          </a:prstGeom>
          <a:effectLst/>
        </p:spPr>
        <p:txBody>
          <a:bodyPr spcFirstLastPara="1" vert="horz" wrap="square" lIns="0" tIns="0" rIns="0" bIns="0" rtlCol="0" anchor="ctr" anchorCtr="0">
            <a:noAutofit/>
          </a:bodyPr>
          <a:lstStyle>
            <a:lvl1pPr lvl="0" algn="ctr" defTabSz="342900" rtl="0" eaLnBrk="1" latinLnBrk="0" hangingPunct="1">
              <a:spcBef>
                <a:spcPts val="0"/>
              </a:spcBef>
              <a:spcAft>
                <a:spcPts val="0"/>
              </a:spcAft>
              <a:buClr>
                <a:schemeClr val="lt1"/>
              </a:buClr>
              <a:buSzPts val="4800"/>
              <a:buNone/>
              <a:defRPr sz="4800" kern="1200" cap="none">
                <a:ln w="3175" cmpd="sng">
                  <a:noFill/>
                </a:ln>
                <a:solidFill>
                  <a:schemeClr val="lt1"/>
                </a:solidFill>
                <a:effectLst/>
                <a:latin typeface="+mj-lt"/>
                <a:ea typeface="+mj-ea"/>
                <a:cs typeface="+mj-cs"/>
              </a:defRPr>
            </a:lvl1pPr>
            <a:lvl2pPr lvl="1" rtl="0" eaLnBrk="1" hangingPunct="1">
              <a:spcBef>
                <a:spcPts val="0"/>
              </a:spcBef>
              <a:spcAft>
                <a:spcPts val="0"/>
              </a:spcAft>
              <a:buClr>
                <a:schemeClr val="lt1"/>
              </a:buClr>
              <a:buSzPts val="4800"/>
              <a:buNone/>
              <a:defRPr sz="4800">
                <a:solidFill>
                  <a:schemeClr val="lt1"/>
                </a:solidFill>
              </a:defRPr>
            </a:lvl2pPr>
            <a:lvl3pPr lvl="2" rtl="0" eaLnBrk="1" hangingPunct="1">
              <a:spcBef>
                <a:spcPts val="0"/>
              </a:spcBef>
              <a:spcAft>
                <a:spcPts val="0"/>
              </a:spcAft>
              <a:buClr>
                <a:schemeClr val="lt1"/>
              </a:buClr>
              <a:buSzPts val="4800"/>
              <a:buNone/>
              <a:defRPr sz="4800">
                <a:solidFill>
                  <a:schemeClr val="lt1"/>
                </a:solidFill>
              </a:defRPr>
            </a:lvl3pPr>
            <a:lvl4pPr lvl="3" rtl="0" eaLnBrk="1" hangingPunct="1">
              <a:spcBef>
                <a:spcPts val="0"/>
              </a:spcBef>
              <a:spcAft>
                <a:spcPts val="0"/>
              </a:spcAft>
              <a:buClr>
                <a:schemeClr val="lt1"/>
              </a:buClr>
              <a:buSzPts val="4800"/>
              <a:buNone/>
              <a:defRPr sz="4800">
                <a:solidFill>
                  <a:schemeClr val="lt1"/>
                </a:solidFill>
              </a:defRPr>
            </a:lvl4pPr>
            <a:lvl5pPr lvl="4" rtl="0" eaLnBrk="1" hangingPunct="1">
              <a:spcBef>
                <a:spcPts val="0"/>
              </a:spcBef>
              <a:spcAft>
                <a:spcPts val="0"/>
              </a:spcAft>
              <a:buClr>
                <a:schemeClr val="lt1"/>
              </a:buClr>
              <a:buSzPts val="4800"/>
              <a:buNone/>
              <a:defRPr sz="4800">
                <a:solidFill>
                  <a:schemeClr val="lt1"/>
                </a:solidFill>
              </a:defRPr>
            </a:lvl5pPr>
            <a:lvl6pPr lvl="5" rtl="0" eaLnBrk="1" hangingPunct="1">
              <a:spcBef>
                <a:spcPts val="0"/>
              </a:spcBef>
              <a:spcAft>
                <a:spcPts val="0"/>
              </a:spcAft>
              <a:buClr>
                <a:schemeClr val="lt1"/>
              </a:buClr>
              <a:buSzPts val="4800"/>
              <a:buNone/>
              <a:defRPr sz="4800">
                <a:solidFill>
                  <a:schemeClr val="lt1"/>
                </a:solidFill>
              </a:defRPr>
            </a:lvl6pPr>
            <a:lvl7pPr lvl="6" rtl="0" eaLnBrk="1" hangingPunct="1">
              <a:spcBef>
                <a:spcPts val="0"/>
              </a:spcBef>
              <a:spcAft>
                <a:spcPts val="0"/>
              </a:spcAft>
              <a:buClr>
                <a:schemeClr val="lt1"/>
              </a:buClr>
              <a:buSzPts val="4800"/>
              <a:buNone/>
              <a:defRPr sz="4800">
                <a:solidFill>
                  <a:schemeClr val="lt1"/>
                </a:solidFill>
              </a:defRPr>
            </a:lvl7pPr>
            <a:lvl8pPr lvl="7" rtl="0" eaLnBrk="1" hangingPunct="1">
              <a:spcBef>
                <a:spcPts val="0"/>
              </a:spcBef>
              <a:spcAft>
                <a:spcPts val="0"/>
              </a:spcAft>
              <a:buClr>
                <a:schemeClr val="lt1"/>
              </a:buClr>
              <a:buSzPts val="4800"/>
              <a:buNone/>
              <a:defRPr sz="4800">
                <a:solidFill>
                  <a:schemeClr val="lt1"/>
                </a:solidFill>
              </a:defRPr>
            </a:lvl8pPr>
            <a:lvl9pPr lvl="8" rtl="0" eaLnBrk="1" hangingPunct="1">
              <a:spcBef>
                <a:spcPts val="0"/>
              </a:spcBef>
              <a:spcAft>
                <a:spcPts val="0"/>
              </a:spcAft>
              <a:buClr>
                <a:schemeClr val="lt1"/>
              </a:buClr>
              <a:buSzPts val="4800"/>
              <a:buNone/>
              <a:defRPr sz="4800">
                <a:solidFill>
                  <a:schemeClr val="lt1"/>
                </a:solidFill>
              </a:defRPr>
            </a:lvl9pPr>
          </a:lstStyle>
          <a:p>
            <a:r>
              <a:rPr lang="en-US" sz="1600" b="1" dirty="0">
                <a:solidFill>
                  <a:schemeClr val="tx1">
                    <a:lumMod val="95000"/>
                    <a:lumOff val="5000"/>
                  </a:schemeClr>
                </a:solidFill>
              </a:rPr>
              <a:t>Under the Guidance of</a:t>
            </a:r>
          </a:p>
          <a:p>
            <a:pPr algn="l"/>
            <a:r>
              <a:rPr lang="en-US" sz="1600" b="1" dirty="0">
                <a:solidFill>
                  <a:schemeClr val="tx1">
                    <a:lumMod val="95000"/>
                    <a:lumOff val="5000"/>
                  </a:schemeClr>
                </a:solidFill>
              </a:rPr>
              <a:t>Project Guide: Mrs. Swati Gajbhiye</a:t>
            </a:r>
          </a:p>
        </p:txBody>
      </p:sp>
      <p:sp>
        <p:nvSpPr>
          <p:cNvPr id="11" name="TextBox 10">
            <a:extLst>
              <a:ext uri="{FF2B5EF4-FFF2-40B4-BE49-F238E27FC236}">
                <a16:creationId xmlns:a16="http://schemas.microsoft.com/office/drawing/2014/main" id="{F5DE96F2-24F6-4634-B05E-7080B94654F0}"/>
              </a:ext>
            </a:extLst>
          </p:cNvPr>
          <p:cNvSpPr txBox="1"/>
          <p:nvPr/>
        </p:nvSpPr>
        <p:spPr>
          <a:xfrm>
            <a:off x="1626782" y="601702"/>
            <a:ext cx="5688418" cy="1319720"/>
          </a:xfrm>
          <a:prstGeom prst="rect">
            <a:avLst/>
          </a:prstGeom>
          <a:noFill/>
        </p:spPr>
        <p:txBody>
          <a:bodyPr wrap="square">
            <a:spAutoFit/>
          </a:bodyPr>
          <a:lstStyle/>
          <a:p>
            <a:pPr algn="ctr"/>
            <a:r>
              <a:rPr lang="en-IN" sz="1600" b="1" dirty="0">
                <a:solidFill>
                  <a:srgbClr val="000000"/>
                </a:solidFill>
                <a:latin typeface="Calibri" panose="020F0502020204030204" pitchFamily="34" charset="0"/>
                <a:ea typeface="Calibri" panose="020F0502020204030204" pitchFamily="34" charset="0"/>
              </a:rPr>
              <a:t>T</a:t>
            </a:r>
            <a:r>
              <a:rPr lang="en-IN" sz="1600" b="1" dirty="0">
                <a:solidFill>
                  <a:srgbClr val="000000"/>
                </a:solidFill>
                <a:effectLst/>
                <a:latin typeface="Calibri" panose="020F0502020204030204" pitchFamily="34" charset="0"/>
                <a:ea typeface="Calibri" panose="020F0502020204030204" pitchFamily="34" charset="0"/>
              </a:rPr>
              <a:t>E MINI-PROJECT</a:t>
            </a:r>
          </a:p>
          <a:p>
            <a:pPr algn="ctr"/>
            <a:r>
              <a:rPr lang="en-IN" sz="1600" b="1" dirty="0">
                <a:solidFill>
                  <a:srgbClr val="000000"/>
                </a:solidFill>
                <a:effectLst/>
                <a:latin typeface="Calibri" panose="020F0502020204030204" pitchFamily="34" charset="0"/>
                <a:ea typeface="Calibri" panose="020F0502020204030204" pitchFamily="34" charset="0"/>
              </a:rPr>
              <a:t>SHAH &amp; ANCHOR KUTCHHI ENGINEERING COLLEGE</a:t>
            </a:r>
            <a:r>
              <a:rPr lang="en-IN" sz="1600" dirty="0">
                <a:solidFill>
                  <a:srgbClr val="000000"/>
                </a:solidFill>
                <a:effectLst/>
                <a:latin typeface="Times New Roman" panose="02020603050405020304" pitchFamily="18" charset="0"/>
                <a:ea typeface="Times New Roman" panose="02020603050405020304" pitchFamily="18" charset="0"/>
              </a:rPr>
              <a:t> </a:t>
            </a:r>
          </a:p>
          <a:p>
            <a:pPr marL="376555" marR="348615" algn="ctr">
              <a:lnSpc>
                <a:spcPct val="148000"/>
              </a:lnSpc>
              <a:spcAft>
                <a:spcPts val="5"/>
              </a:spcAft>
            </a:pPr>
            <a:r>
              <a:rPr lang="en-IN" sz="1200" dirty="0">
                <a:solidFill>
                  <a:srgbClr val="000000"/>
                </a:solidFill>
                <a:effectLst/>
                <a:latin typeface="Calibri" panose="020F0502020204030204" pitchFamily="34" charset="0"/>
                <a:ea typeface="Calibri" panose="020F0502020204030204" pitchFamily="34" charset="0"/>
              </a:rPr>
              <a:t>CHEMBUR, MUMBAI-400088.</a:t>
            </a:r>
            <a:r>
              <a:rPr lang="en-IN" sz="1200" dirty="0">
                <a:solidFill>
                  <a:srgbClr val="000000"/>
                </a:solidFill>
                <a:effectLst/>
                <a:latin typeface="Times New Roman" panose="02020603050405020304" pitchFamily="18" charset="0"/>
                <a:ea typeface="Times New Roman" panose="02020603050405020304" pitchFamily="18" charset="0"/>
              </a:rPr>
              <a:t> </a:t>
            </a:r>
            <a:endParaRPr lang="en-IN" sz="1200" dirty="0">
              <a:solidFill>
                <a:srgbClr val="000000"/>
              </a:solidFill>
              <a:effectLst/>
              <a:latin typeface="Calibri" panose="020F0502020204030204" pitchFamily="34" charset="0"/>
              <a:ea typeface="Calibri" panose="020F0502020204030204" pitchFamily="34" charset="0"/>
            </a:endParaRPr>
          </a:p>
          <a:p>
            <a:r>
              <a:rPr lang="en-IN" sz="1200" dirty="0">
                <a:solidFill>
                  <a:srgbClr val="000000"/>
                </a:solidFill>
                <a:effectLst/>
                <a:latin typeface="Calibri" panose="020F0502020204030204" pitchFamily="34" charset="0"/>
                <a:ea typeface="Calibri" panose="020F0502020204030204" pitchFamily="34" charset="0"/>
              </a:rPr>
              <a:t>				</a:t>
            </a:r>
            <a:r>
              <a:rPr lang="en-IN" sz="1200" dirty="0">
                <a:solidFill>
                  <a:srgbClr val="000000"/>
                </a:solidFill>
                <a:latin typeface="Calibri" panose="020F0502020204030204" pitchFamily="34" charset="0"/>
                <a:ea typeface="Calibri" panose="020F0502020204030204" pitchFamily="34" charset="0"/>
              </a:rPr>
              <a:t>                 </a:t>
            </a:r>
            <a:r>
              <a:rPr lang="en-IN" sz="1200" dirty="0">
                <a:solidFill>
                  <a:srgbClr val="000000"/>
                </a:solidFill>
                <a:effectLst/>
                <a:latin typeface="Calibri" panose="020F0502020204030204" pitchFamily="34" charset="0"/>
                <a:ea typeface="Calibri" panose="020F0502020204030204" pitchFamily="34" charset="0"/>
              </a:rPr>
              <a:t>2021-2022</a:t>
            </a:r>
          </a:p>
          <a:p>
            <a:pPr algn="ctr"/>
            <a:r>
              <a:rPr lang="en-IN" sz="1800" dirty="0">
                <a:solidFill>
                  <a:srgbClr val="000000"/>
                </a:solidFill>
                <a:effectLst/>
                <a:latin typeface="Calibri" panose="020F0502020204030204" pitchFamily="34" charset="0"/>
                <a:ea typeface="Calibri" panose="020F0502020204030204" pitchFamily="34" charset="0"/>
              </a:rPr>
              <a:t>DEPARTMENT OF INFORMATION  TECHNOLOGY</a:t>
            </a: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solidFill>
                <a:srgbClr val="000000"/>
              </a:solidFill>
              <a:latin typeface="Calibri" panose="020F0502020204030204" pitchFamily="34" charset="0"/>
              <a:ea typeface="Times New Roman" panose="02020603050405020304" pitchFamily="18" charset="0"/>
            </a:endParaRPr>
          </a:p>
        </p:txBody>
      </p:sp>
      <p:pic>
        <p:nvPicPr>
          <p:cNvPr id="12" name="Picture 11">
            <a:extLst>
              <a:ext uri="{FF2B5EF4-FFF2-40B4-BE49-F238E27FC236}">
                <a16:creationId xmlns:a16="http://schemas.microsoft.com/office/drawing/2014/main" id="{2EFECDCD-F87A-4FA8-A223-70D60245CE95}"/>
              </a:ext>
            </a:extLst>
          </p:cNvPr>
          <p:cNvPicPr/>
          <p:nvPr/>
        </p:nvPicPr>
        <p:blipFill>
          <a:blip r:embed="rId3"/>
          <a:stretch>
            <a:fillRect/>
          </a:stretch>
        </p:blipFill>
        <p:spPr>
          <a:xfrm>
            <a:off x="943348" y="715762"/>
            <a:ext cx="1140634" cy="10924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1"/>
          <p:cNvSpPr txBox="1">
            <a:spLocks noGrp="1"/>
          </p:cNvSpPr>
          <p:nvPr>
            <p:ph type="title"/>
          </p:nvPr>
        </p:nvSpPr>
        <p:spPr>
          <a:xfrm>
            <a:off x="1528180" y="656526"/>
            <a:ext cx="6010500" cy="3963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solidFill>
                  <a:srgbClr val="C00000"/>
                </a:solidFill>
              </a:rPr>
              <a:t>Languages used</a:t>
            </a:r>
            <a:endParaRPr dirty="0">
              <a:solidFill>
                <a:srgbClr val="C00000"/>
              </a:solidFill>
            </a:endParaRPr>
          </a:p>
        </p:txBody>
      </p:sp>
      <p:sp>
        <p:nvSpPr>
          <p:cNvPr id="642" name="Google Shape;642;p41"/>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grpSp>
        <p:nvGrpSpPr>
          <p:cNvPr id="23" name="Google Shape;1276;p48"/>
          <p:cNvGrpSpPr/>
          <p:nvPr/>
        </p:nvGrpSpPr>
        <p:grpSpPr>
          <a:xfrm>
            <a:off x="2911603" y="1117410"/>
            <a:ext cx="2980552" cy="3323437"/>
            <a:chOff x="6506504" y="937343"/>
            <a:chExt cx="744273" cy="793950"/>
          </a:xfrm>
        </p:grpSpPr>
        <p:sp>
          <p:nvSpPr>
            <p:cNvPr id="24" name="Google Shape;1277;p4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tamaran"/>
                <a:ea typeface="Catamaran"/>
                <a:cs typeface="Catamaran"/>
                <a:sym typeface="Catamaran"/>
              </a:endParaRPr>
            </a:p>
          </p:txBody>
        </p:sp>
        <p:sp>
          <p:nvSpPr>
            <p:cNvPr id="25" name="Google Shape;1278;p48"/>
            <p:cNvSpPr/>
            <p:nvPr/>
          </p:nvSpPr>
          <p:spPr>
            <a:xfrm>
              <a:off x="6664423" y="1259933"/>
              <a:ext cx="427985" cy="171451"/>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tamaran"/>
                <a:ea typeface="Catamaran"/>
                <a:cs typeface="Catamaran"/>
                <a:sym typeface="Catamaran"/>
              </a:endParaRPr>
            </a:p>
          </p:txBody>
        </p:sp>
        <p:sp>
          <p:nvSpPr>
            <p:cNvPr id="26" name="Google Shape;1279;p4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Catamaran"/>
                <a:ea typeface="Catamaran"/>
                <a:cs typeface="Catamaran"/>
                <a:sym typeface="Catamaran"/>
              </a:endParaRPr>
            </a:p>
          </p:txBody>
        </p:sp>
        <p:grpSp>
          <p:nvGrpSpPr>
            <p:cNvPr id="27" name="Google Shape;1280;p48"/>
            <p:cNvGrpSpPr/>
            <p:nvPr/>
          </p:nvGrpSpPr>
          <p:grpSpPr>
            <a:xfrm>
              <a:off x="6506504" y="937343"/>
              <a:ext cx="744273" cy="793950"/>
              <a:chOff x="6565437" y="1588001"/>
              <a:chExt cx="744273" cy="793950"/>
            </a:xfrm>
          </p:grpSpPr>
          <p:sp>
            <p:nvSpPr>
              <p:cNvPr id="28" name="Google Shape;1281;p4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29" name="Google Shape;1282;p4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0" name="Google Shape;1283;p4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1" name="Google Shape;1284;p4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2" name="Google Shape;1285;p4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3" name="Google Shape;1286;p4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4" name="Google Shape;1287;p4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5" name="Google Shape;1288;p4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6" name="Google Shape;1289;p4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sp>
            <p:nvSpPr>
              <p:cNvPr id="37" name="Google Shape;1290;p4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dirty="0">
                  <a:solidFill>
                    <a:schemeClr val="dk1"/>
                  </a:solidFill>
                  <a:latin typeface="Catamaran"/>
                  <a:ea typeface="Catamaran"/>
                  <a:cs typeface="Catamaran"/>
                  <a:sym typeface="Catamaran"/>
                </a:endParaRPr>
              </a:p>
            </p:txBody>
          </p:sp>
        </p:grpSp>
      </p:grpSp>
      <p:sp>
        <p:nvSpPr>
          <p:cNvPr id="39" name="Google Shape;641;p41"/>
          <p:cNvSpPr txBox="1">
            <a:spLocks/>
          </p:cNvSpPr>
          <p:nvPr/>
        </p:nvSpPr>
        <p:spPr>
          <a:xfrm>
            <a:off x="3895395" y="2180753"/>
            <a:ext cx="1256778" cy="27143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dirty="0">
                <a:solidFill>
                  <a:schemeClr val="bg1"/>
                </a:solidFill>
              </a:rPr>
              <a:t>HTML</a:t>
            </a:r>
          </a:p>
        </p:txBody>
      </p:sp>
      <p:sp>
        <p:nvSpPr>
          <p:cNvPr id="40" name="Google Shape;641;p41"/>
          <p:cNvSpPr txBox="1">
            <a:spLocks/>
          </p:cNvSpPr>
          <p:nvPr/>
        </p:nvSpPr>
        <p:spPr>
          <a:xfrm>
            <a:off x="4028070" y="2798014"/>
            <a:ext cx="1010719"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dirty="0">
                <a:solidFill>
                  <a:schemeClr val="bg1"/>
                </a:solidFill>
              </a:rPr>
              <a:t>CSS</a:t>
            </a:r>
          </a:p>
        </p:txBody>
      </p:sp>
      <p:sp>
        <p:nvSpPr>
          <p:cNvPr id="41" name="Google Shape;641;p41"/>
          <p:cNvSpPr txBox="1">
            <a:spLocks/>
          </p:cNvSpPr>
          <p:nvPr/>
        </p:nvSpPr>
        <p:spPr>
          <a:xfrm>
            <a:off x="4232884" y="3541843"/>
            <a:ext cx="518743" cy="34269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dirty="0">
                <a:ln>
                  <a:solidFill>
                    <a:schemeClr val="bg1"/>
                  </a:solidFill>
                </a:ln>
                <a:solidFill>
                  <a:schemeClr val="bg1"/>
                </a:solidFill>
              </a:rPr>
              <a:t>JS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144844" y="700380"/>
            <a:ext cx="6010500" cy="3963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solidFill>
                  <a:srgbClr val="C00000"/>
                </a:solidFill>
              </a:rPr>
              <a:t>Database used</a:t>
            </a:r>
            <a:endParaRPr dirty="0">
              <a:solidFill>
                <a:srgbClr val="C00000"/>
              </a:solidFill>
            </a:endParaRPr>
          </a:p>
        </p:txBody>
      </p:sp>
      <p:sp>
        <p:nvSpPr>
          <p:cNvPr id="240" name="Google Shape;240;p17"/>
          <p:cNvSpPr txBox="1">
            <a:spLocks noGrp="1"/>
          </p:cNvSpPr>
          <p:nvPr>
            <p:ph type="body" idx="1"/>
          </p:nvPr>
        </p:nvSpPr>
        <p:spPr>
          <a:xfrm>
            <a:off x="749245" y="1327866"/>
            <a:ext cx="5350102" cy="28842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US" sz="2000" dirty="0"/>
              <a:t>We have selected to use MongoDB as our database for this project.</a:t>
            </a:r>
          </a:p>
          <a:p>
            <a:pPr lvl="0"/>
            <a:r>
              <a:rPr lang="en-US" sz="2000" dirty="0"/>
              <a:t>MongoDB is a document-oriented NoSQL database used for high volume data storage.</a:t>
            </a:r>
          </a:p>
          <a:p>
            <a:pPr lvl="0"/>
            <a:r>
              <a:rPr lang="en-US" sz="2000" dirty="0"/>
              <a:t>We will store our user’s login credentials in our database.</a:t>
            </a:r>
            <a:endParaRPr sz="2000" dirty="0"/>
          </a:p>
        </p:txBody>
      </p:sp>
      <p:sp>
        <p:nvSpPr>
          <p:cNvPr id="241" name="Google Shape;241;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grpSp>
        <p:nvGrpSpPr>
          <p:cNvPr id="6" name="Google Shape;1104;p47"/>
          <p:cNvGrpSpPr/>
          <p:nvPr/>
        </p:nvGrpSpPr>
        <p:grpSpPr>
          <a:xfrm>
            <a:off x="5616879" y="1168143"/>
            <a:ext cx="2863705" cy="2602762"/>
            <a:chOff x="4562200" y="4968250"/>
            <a:chExt cx="549550" cy="499475"/>
          </a:xfrm>
        </p:grpSpPr>
        <p:sp>
          <p:nvSpPr>
            <p:cNvPr id="7" name="Google Shape;1105;p47"/>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8" name="Google Shape;1106;p47"/>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9" name="Google Shape;1107;p47"/>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0" name="Google Shape;1108;p47"/>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 name="Google Shape;1109;p47"/>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12" name="Google Shape;239;p17"/>
          <p:cNvSpPr txBox="1">
            <a:spLocks/>
          </p:cNvSpPr>
          <p:nvPr/>
        </p:nvSpPr>
        <p:spPr>
          <a:xfrm>
            <a:off x="6357621" y="1625406"/>
            <a:ext cx="1457239" cy="396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1pPr>
            <a:lvl2pPr marR="0" lvl="1"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2pPr>
            <a:lvl3pPr marR="0" lvl="2"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3pPr>
            <a:lvl4pPr marR="0" lvl="3"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4pPr>
            <a:lvl5pPr marR="0" lvl="4"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5pPr>
            <a:lvl6pPr marR="0" lvl="5"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6pPr>
            <a:lvl7pPr marR="0" lvl="6"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7pPr>
            <a:lvl8pPr marR="0" lvl="7"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8pPr>
            <a:lvl9pPr marR="0" lvl="8" algn="l" rtl="0">
              <a:lnSpc>
                <a:spcPct val="90000"/>
              </a:lnSpc>
              <a:spcBef>
                <a:spcPts val="0"/>
              </a:spcBef>
              <a:spcAft>
                <a:spcPts val="0"/>
              </a:spcAft>
              <a:buClr>
                <a:schemeClr val="accent1"/>
              </a:buClr>
              <a:buSzPts val="3200"/>
              <a:buFont typeface="Catamaran"/>
              <a:buNone/>
              <a:defRPr sz="3200" b="1" i="0" u="none" strike="noStrike" cap="none">
                <a:solidFill>
                  <a:schemeClr val="accent1"/>
                </a:solidFill>
                <a:latin typeface="Catamaran"/>
                <a:ea typeface="Catamaran"/>
                <a:cs typeface="Catamaran"/>
                <a:sym typeface="Catamaran"/>
              </a:defRPr>
            </a:lvl9pPr>
          </a:lstStyle>
          <a:p>
            <a:r>
              <a:rPr lang="en-US" sz="2400" dirty="0">
                <a:solidFill>
                  <a:schemeClr val="bg1"/>
                </a:solidFill>
              </a:rPr>
              <a:t>MongoDB</a:t>
            </a:r>
          </a:p>
        </p:txBody>
      </p:sp>
    </p:spTree>
    <p:extLst>
      <p:ext uri="{BB962C8B-B14F-4D97-AF65-F5344CB8AC3E}">
        <p14:creationId xmlns:p14="http://schemas.microsoft.com/office/powerpoint/2010/main" val="159912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448951" y="836000"/>
            <a:ext cx="6010500" cy="3963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solidFill>
                  <a:srgbClr val="C00000"/>
                </a:solidFill>
              </a:rPr>
              <a:t>Future scope </a:t>
            </a:r>
            <a:endParaRPr dirty="0">
              <a:solidFill>
                <a:srgbClr val="C00000"/>
              </a:solidFill>
            </a:endParaRPr>
          </a:p>
        </p:txBody>
      </p:sp>
      <p:sp>
        <p:nvSpPr>
          <p:cNvPr id="240" name="Google Shape;240;p17"/>
          <p:cNvSpPr txBox="1">
            <a:spLocks noGrp="1"/>
          </p:cNvSpPr>
          <p:nvPr>
            <p:ph type="body" idx="1"/>
          </p:nvPr>
        </p:nvSpPr>
        <p:spPr>
          <a:xfrm>
            <a:off x="989077" y="1423300"/>
            <a:ext cx="7165846" cy="28842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US" sz="2400" dirty="0"/>
              <a:t>We can add more complex tools to our project for      eg- Video Editor.</a:t>
            </a:r>
          </a:p>
          <a:p>
            <a:pPr lvl="0"/>
            <a:r>
              <a:rPr lang="en-US" sz="2400" dirty="0"/>
              <a:t>Start membership-based pricing.</a:t>
            </a:r>
          </a:p>
          <a:p>
            <a:pPr lvl="0"/>
            <a:r>
              <a:rPr lang="en-US" sz="2400" dirty="0"/>
              <a:t>Add more payment options.</a:t>
            </a:r>
          </a:p>
          <a:p>
            <a:pPr lvl="0"/>
            <a:endParaRPr lang="en-US" sz="2400" dirty="0"/>
          </a:p>
          <a:p>
            <a:pPr lvl="0"/>
            <a:endParaRPr lang="en-US" dirty="0"/>
          </a:p>
        </p:txBody>
      </p:sp>
      <p:sp>
        <p:nvSpPr>
          <p:cNvPr id="241" name="Google Shape;241;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dirty="0"/>
          </a:p>
        </p:txBody>
      </p:sp>
    </p:spTree>
    <p:extLst>
      <p:ext uri="{BB962C8B-B14F-4D97-AF65-F5344CB8AC3E}">
        <p14:creationId xmlns:p14="http://schemas.microsoft.com/office/powerpoint/2010/main" val="2992202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5FF8-79EA-4277-9597-63B9B53FCCF5}"/>
              </a:ext>
            </a:extLst>
          </p:cNvPr>
          <p:cNvSpPr>
            <a:spLocks noGrp="1"/>
          </p:cNvSpPr>
          <p:nvPr>
            <p:ph type="title"/>
          </p:nvPr>
        </p:nvSpPr>
        <p:spPr>
          <a:xfrm>
            <a:off x="1566750" y="755750"/>
            <a:ext cx="6010500" cy="396300"/>
          </a:xfrm>
        </p:spPr>
        <p:txBody>
          <a:bodyPr/>
          <a:lstStyle/>
          <a:p>
            <a:r>
              <a:rPr lang="en" dirty="0">
                <a:solidFill>
                  <a:srgbClr val="C00000"/>
                </a:solidFill>
              </a:rPr>
              <a:t>Conclusion</a:t>
            </a:r>
            <a:endParaRPr lang="en-US" dirty="0"/>
          </a:p>
        </p:txBody>
      </p:sp>
      <p:sp>
        <p:nvSpPr>
          <p:cNvPr id="3" name="Text Placeholder 2">
            <a:extLst>
              <a:ext uri="{FF2B5EF4-FFF2-40B4-BE49-F238E27FC236}">
                <a16:creationId xmlns:a16="http://schemas.microsoft.com/office/drawing/2014/main" id="{40D6E63B-7216-4130-A1C0-3869B71368CD}"/>
              </a:ext>
            </a:extLst>
          </p:cNvPr>
          <p:cNvSpPr>
            <a:spLocks noGrp="1"/>
          </p:cNvSpPr>
          <p:nvPr>
            <p:ph type="body" idx="1"/>
          </p:nvPr>
        </p:nvSpPr>
        <p:spPr>
          <a:xfrm>
            <a:off x="925032" y="1254643"/>
            <a:ext cx="7272669" cy="2966484"/>
          </a:xfrm>
        </p:spPr>
        <p:txBody>
          <a:bodyPr/>
          <a:lstStyle/>
          <a:p>
            <a:r>
              <a:rPr lang="en-IN" b="0" i="0" dirty="0">
                <a:solidFill>
                  <a:srgbClr val="202124"/>
                </a:solidFill>
                <a:effectLst/>
              </a:rPr>
              <a:t>The online resume builder and all </a:t>
            </a:r>
            <a:r>
              <a:rPr lang="en-IN" b="0" i="0">
                <a:solidFill>
                  <a:srgbClr val="202124"/>
                </a:solidFill>
                <a:effectLst/>
              </a:rPr>
              <a:t>the other </a:t>
            </a:r>
            <a:r>
              <a:rPr lang="en-IN" b="0" i="0" dirty="0">
                <a:solidFill>
                  <a:srgbClr val="202124"/>
                </a:solidFill>
                <a:effectLst/>
              </a:rPr>
              <a:t>tools mentioned  is one of the most fantastic systems for the people who are either freshers in their domain or if they don’t have enough idea about the resume or other tools or don’t have enough time to create the resumes etc of good designs or patterns, then this platform is a very productive place for them.</a:t>
            </a:r>
            <a:endParaRPr lang="en-US" dirty="0"/>
          </a:p>
        </p:txBody>
      </p:sp>
      <p:sp>
        <p:nvSpPr>
          <p:cNvPr id="4" name="Slide Number Placeholder 3">
            <a:extLst>
              <a:ext uri="{FF2B5EF4-FFF2-40B4-BE49-F238E27FC236}">
                <a16:creationId xmlns:a16="http://schemas.microsoft.com/office/drawing/2014/main" id="{069B6D19-E02C-4A7A-8703-6D77803E0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85006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5FF8-79EA-4277-9597-63B9B53FCCF5}"/>
              </a:ext>
            </a:extLst>
          </p:cNvPr>
          <p:cNvSpPr>
            <a:spLocks noGrp="1"/>
          </p:cNvSpPr>
          <p:nvPr>
            <p:ph type="title"/>
          </p:nvPr>
        </p:nvSpPr>
        <p:spPr>
          <a:xfrm>
            <a:off x="1566750" y="755750"/>
            <a:ext cx="6010500" cy="396300"/>
          </a:xfrm>
        </p:spPr>
        <p:txBody>
          <a:bodyPr/>
          <a:lstStyle/>
          <a:p>
            <a:r>
              <a:rPr lang="en" dirty="0">
                <a:solidFill>
                  <a:srgbClr val="C00000"/>
                </a:solidFill>
              </a:rPr>
              <a:t>References</a:t>
            </a:r>
            <a:endParaRPr lang="en-US" dirty="0"/>
          </a:p>
        </p:txBody>
      </p:sp>
      <p:sp>
        <p:nvSpPr>
          <p:cNvPr id="3" name="Text Placeholder 2">
            <a:extLst>
              <a:ext uri="{FF2B5EF4-FFF2-40B4-BE49-F238E27FC236}">
                <a16:creationId xmlns:a16="http://schemas.microsoft.com/office/drawing/2014/main" id="{40D6E63B-7216-4130-A1C0-3869B71368CD}"/>
              </a:ext>
            </a:extLst>
          </p:cNvPr>
          <p:cNvSpPr>
            <a:spLocks noGrp="1"/>
          </p:cNvSpPr>
          <p:nvPr>
            <p:ph type="body" idx="1"/>
          </p:nvPr>
        </p:nvSpPr>
        <p:spPr>
          <a:xfrm>
            <a:off x="925032" y="1254643"/>
            <a:ext cx="7272669" cy="2966484"/>
          </a:xfrm>
        </p:spPr>
        <p:txBody>
          <a:bodyPr/>
          <a:lstStyle/>
          <a:p>
            <a:pPr marL="342900" marR="99695" lvl="0" indent="-342900" fontAlgn="base">
              <a:lnSpc>
                <a:spcPct val="102000"/>
              </a:lnSpc>
              <a:spcAft>
                <a:spcPts val="800"/>
              </a:spcAft>
              <a:buClr>
                <a:srgbClr val="000000"/>
              </a:buClr>
              <a:buSzPts val="1200"/>
              <a:buFont typeface="Wingdings" panose="05000000000000000000" pitchFamily="2" charset="2"/>
              <a:buChar char=""/>
            </a:pP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Automatic Resume Generator,</a:t>
            </a:r>
            <a:r>
              <a:rPr lang="en-US"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Wingdings 3" panose="05040102010807070707" pitchFamily="18" charset="2"/>
              </a:rPr>
              <a:t>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Harsha B Aladi,2011 IEEE. </a:t>
            </a:r>
            <a:endParaRPr lang="en-IN"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a:p>
            <a:pPr marL="342900" marR="99695" lvl="0" indent="-342900" fontAlgn="base">
              <a:lnSpc>
                <a:spcPct val="104000"/>
              </a:lnSpc>
              <a:spcAft>
                <a:spcPts val="800"/>
              </a:spcAft>
              <a:buClr>
                <a:srgbClr val="000000"/>
              </a:buClr>
              <a:buSzPts val="1200"/>
              <a:buFont typeface="Wingdings" panose="05000000000000000000" pitchFamily="2" charset="2"/>
              <a:buChar char=""/>
            </a:pP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Automated Batch Certificate Generation and Verification System,</a:t>
            </a:r>
            <a:r>
              <a:rPr lang="en-US"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Wingdings 3" panose="05040102010807070707" pitchFamily="18" charset="2"/>
              </a:rPr>
              <a:t>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Ahmed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Dalhatu</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Yusuf, Moussa Mahamat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Boukar</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Shahriar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Shamiluulu</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2018 IEEE. </a:t>
            </a:r>
            <a:endParaRPr lang="en-IN"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a:p>
            <a:pPr marL="342900" marR="99695" lvl="0" indent="-342900" fontAlgn="base">
              <a:lnSpc>
                <a:spcPct val="104000"/>
              </a:lnSpc>
              <a:spcAft>
                <a:spcPts val="800"/>
              </a:spcAft>
              <a:buClr>
                <a:srgbClr val="000000"/>
              </a:buClr>
              <a:buSzPts val="1200"/>
              <a:buFont typeface="Wingdings" panose="05000000000000000000" pitchFamily="2" charset="2"/>
              <a:buChar char=""/>
            </a:pP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IEEE Resume Lab— A suite of career management tools, J. Patrick Donohoe.2019 IEEE. </a:t>
            </a:r>
            <a:endParaRPr lang="en-IN"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a:p>
            <a:pPr marL="342900" marR="99695" lvl="0" indent="-342900" fontAlgn="base">
              <a:lnSpc>
                <a:spcPct val="104000"/>
              </a:lnSpc>
              <a:spcAft>
                <a:spcPts val="800"/>
              </a:spcAft>
              <a:buClr>
                <a:srgbClr val="000000"/>
              </a:buClr>
              <a:buSzPts val="1200"/>
              <a:buFont typeface="Wingdings" panose="05000000000000000000" pitchFamily="2" charset="2"/>
              <a:buChar char=""/>
            </a:pP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Web Application for Screening Resume,</a:t>
            </a:r>
            <a:r>
              <a:rPr lang="en-US"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Wingdings 3" panose="05040102010807070707" pitchFamily="18" charset="2"/>
              </a:rPr>
              <a:t> </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Sujit Amin , Nikita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Jayakar</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 Sonia Sunny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Pheba</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Babu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M.Kiruthika</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Ambarish</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a:t>
            </a:r>
            <a:r>
              <a:rPr lang="en-US" sz="1800" u="none" strike="noStrike" dirty="0" err="1">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Gurjar</a:t>
            </a:r>
            <a:r>
              <a:rPr lang="en-US" sz="18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3" panose="05040102010807070707" pitchFamily="18" charset="2"/>
              </a:rPr>
              <a:t> ,2008 IEEE. </a:t>
            </a:r>
            <a:endParaRPr lang="en-IN" sz="1800" u="none" strike="noStrike" dirty="0">
              <a:solidFill>
                <a:srgbClr val="000000"/>
              </a:solidFill>
              <a:effectLst/>
              <a:uFill>
                <a:solidFill>
                  <a:srgbClr val="000000"/>
                </a:solidFill>
              </a:uFill>
              <a:latin typeface="Wingdings 3" panose="05040102010807070707" pitchFamily="18" charset="2"/>
              <a:ea typeface="Wingdings 3" panose="05040102010807070707" pitchFamily="18" charset="2"/>
              <a:cs typeface="Wingdings 3" panose="05040102010807070707" pitchFamily="18" charset="2"/>
            </a:endParaRPr>
          </a:p>
        </p:txBody>
      </p:sp>
      <p:sp>
        <p:nvSpPr>
          <p:cNvPr id="4" name="Slide Number Placeholder 3">
            <a:extLst>
              <a:ext uri="{FF2B5EF4-FFF2-40B4-BE49-F238E27FC236}">
                <a16:creationId xmlns:a16="http://schemas.microsoft.com/office/drawing/2014/main" id="{069B6D19-E02C-4A7A-8703-6D77803E0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44250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6BC3E4-088D-48A3-9066-F9AF456EFF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7" name="TextBox 6">
            <a:extLst>
              <a:ext uri="{FF2B5EF4-FFF2-40B4-BE49-F238E27FC236}">
                <a16:creationId xmlns:a16="http://schemas.microsoft.com/office/drawing/2014/main" id="{A055B93C-2AFA-4FAF-8CAE-E872A93CFF98}"/>
              </a:ext>
            </a:extLst>
          </p:cNvPr>
          <p:cNvSpPr txBox="1"/>
          <p:nvPr/>
        </p:nvSpPr>
        <p:spPr>
          <a:xfrm>
            <a:off x="2070691" y="1803705"/>
            <a:ext cx="5002618" cy="1323439"/>
          </a:xfrm>
          <a:prstGeom prst="rect">
            <a:avLst/>
          </a:prstGeom>
          <a:noFill/>
        </p:spPr>
        <p:txBody>
          <a:bodyPr wrap="square">
            <a:spAutoFit/>
          </a:bodyPr>
          <a:lstStyle/>
          <a:p>
            <a:r>
              <a:rPr lang="en-US" sz="8000" b="1" dirty="0">
                <a:ln>
                  <a:solidFill>
                    <a:schemeClr val="tx1"/>
                  </a:solidFill>
                </a:ln>
                <a:solidFill>
                  <a:schemeClr val="tx1">
                    <a:lumMod val="90000"/>
                    <a:lumOff val="10000"/>
                  </a:schemeClr>
                </a:solidFill>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417979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 MEMBERS</a:t>
            </a:r>
            <a:endParaRPr dirty="0"/>
          </a:p>
        </p:txBody>
      </p:sp>
      <p:sp>
        <p:nvSpPr>
          <p:cNvPr id="736" name="Google Shape;736;p44"/>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740" name="Google Shape;740;p44"/>
          <p:cNvSpPr txBox="1"/>
          <p:nvPr/>
        </p:nvSpPr>
        <p:spPr>
          <a:xfrm>
            <a:off x="742861" y="3788637"/>
            <a:ext cx="1489200" cy="734100"/>
          </a:xfrm>
          <a:prstGeom prst="rect">
            <a:avLst/>
          </a:prstGeom>
          <a:noFill/>
          <a:ln>
            <a:noFill/>
          </a:ln>
        </p:spPr>
        <p:txBody>
          <a:bodyPr spcFirstLastPara="1" wrap="square" lIns="0" tIns="0" rIns="0" bIns="0" anchor="t" anchorCtr="0">
            <a:noAutofit/>
          </a:bodyPr>
          <a:lstStyle/>
          <a:p>
            <a:pPr algn="ctr"/>
            <a:r>
              <a:rPr lang="en" sz="1200" b="1" dirty="0">
                <a:solidFill>
                  <a:schemeClr val="dk1"/>
                </a:solidFill>
                <a:latin typeface="Times New Roman" panose="02020603050405020304" pitchFamily="18" charset="0"/>
                <a:ea typeface="Catamaran"/>
                <a:cs typeface="Times New Roman" panose="02020603050405020304" pitchFamily="18" charset="0"/>
                <a:sym typeface="Catamaran"/>
              </a:rPr>
              <a:t>Chirag Dodia</a:t>
            </a:r>
            <a:br>
              <a:rPr lang="en" sz="1200" b="1" dirty="0">
                <a:latin typeface="Times New Roman" panose="02020603050405020304" pitchFamily="18" charset="0"/>
                <a:ea typeface="Catamaran"/>
                <a:cs typeface="Times New Roman" panose="02020603050405020304" pitchFamily="18" charset="0"/>
                <a:sym typeface="Catamaran"/>
              </a:rPr>
            </a:br>
            <a:r>
              <a:rPr lang="en" sz="1200" b="1" dirty="0">
                <a:latin typeface="Times New Roman" panose="02020603050405020304" pitchFamily="18" charset="0"/>
                <a:ea typeface="Catamaran"/>
                <a:cs typeface="Times New Roman" panose="02020603050405020304" pitchFamily="18" charset="0"/>
                <a:sym typeface="Catamaran"/>
              </a:rPr>
              <a:t>TE5-08</a:t>
            </a:r>
            <a:endParaRPr lang="en-US" sz="1200" b="1" dirty="0">
              <a:latin typeface="Times New Roman" panose="02020603050405020304" pitchFamily="18" charset="0"/>
              <a:ea typeface="Catamaran"/>
              <a:cs typeface="Times New Roman" panose="02020603050405020304" pitchFamily="18" charset="0"/>
              <a:sym typeface="Catamaran"/>
            </a:endParaRPr>
          </a:p>
          <a:p>
            <a:pPr marL="0" lvl="0" indent="0" algn="ctr" rtl="0">
              <a:spcBef>
                <a:spcPts val="0"/>
              </a:spcBef>
              <a:spcAft>
                <a:spcPts val="0"/>
              </a:spcAft>
              <a:buNone/>
            </a:pPr>
            <a:endParaRPr b="1" dirty="0">
              <a:latin typeface="Times New Roman" panose="02020603050405020304" pitchFamily="18" charset="0"/>
              <a:ea typeface="Catamaran"/>
              <a:cs typeface="Times New Roman" panose="02020603050405020304" pitchFamily="18" charset="0"/>
              <a:sym typeface="Catamaran"/>
            </a:endParaRPr>
          </a:p>
        </p:txBody>
      </p:sp>
      <p:pic>
        <p:nvPicPr>
          <p:cNvPr id="12" name="Picture 11">
            <a:extLst>
              <a:ext uri="{FF2B5EF4-FFF2-40B4-BE49-F238E27FC236}">
                <a16:creationId xmlns:a16="http://schemas.microsoft.com/office/drawing/2014/main" id="{03658371-32A5-41FF-94E0-E23DFBDDA5F7}"/>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8846" b="80256" l="51300" r="94900">
                        <a14:foregroundMark x1="69400" y1="55128" x2="69400" y2="55128"/>
                        <a14:foregroundMark x1="70100" y1="53333" x2="70100" y2="53333"/>
                        <a14:foregroundMark x1="70400" y1="52308" x2="70400" y2="52308"/>
                        <a14:foregroundMark x1="70900" y1="57179" x2="70900" y2="57179"/>
                        <a14:foregroundMark x1="68800" y1="56795" x2="68800" y2="56795"/>
                        <a14:foregroundMark x1="71200" y1="55513" x2="71200" y2="55513"/>
                        <a14:foregroundMark x1="71700" y1="63590" x2="71700" y2="63590"/>
                        <a14:foregroundMark x1="71300" y1="60641" x2="71300" y2="60641"/>
                        <a14:foregroundMark x1="69400" y1="61923" x2="69400" y2="61923"/>
                        <a14:foregroundMark x1="71700" y1="59872" x2="71700" y2="59872"/>
                        <a14:foregroundMark x1="73600" y1="62308" x2="73600" y2="62308"/>
                        <a14:foregroundMark x1="72500" y1="59615" x2="72500" y2="59615"/>
                        <a14:foregroundMark x1="71700" y1="62179" x2="71700" y2="62179"/>
                        <a14:foregroundMark x1="70400" y1="62179" x2="70400" y2="62179"/>
                        <a14:foregroundMark x1="70200" y1="63333" x2="70200" y2="63333"/>
                        <a14:foregroundMark x1="70200" y1="63974" x2="70400" y2="64744"/>
                        <a14:foregroundMark x1="72500" y1="65385" x2="72500" y2="65385"/>
                        <a14:foregroundMark x1="73100" y1="64615" x2="73100" y2="64615"/>
                        <a14:foregroundMark x1="72100" y1="67051" x2="72100" y2="67051"/>
                        <a14:foregroundMark x1="71300" y1="67949" x2="71300" y2="67308"/>
                        <a14:foregroundMark x1="71700" y1="65641" x2="71700" y2="65641"/>
                        <a14:foregroundMark x1="73600" y1="64744" x2="73600" y2="64744"/>
                        <a14:foregroundMark x1="74100" y1="66026" x2="74100" y2="66026"/>
                        <a14:foregroundMark x1="73700" y1="67436" x2="73700" y2="67436"/>
                        <a14:foregroundMark x1="73600" y1="68077" x2="75000" y2="66795"/>
                        <a14:foregroundMark x1="75700" y1="65769" x2="75700" y2="65769"/>
                        <a14:foregroundMark x1="75700" y1="64615" x2="76000" y2="63718"/>
                        <a14:foregroundMark x1="76000" y1="63718" x2="76100" y2="63205"/>
                        <a14:foregroundMark x1="76100" y1="62692" x2="76500" y2="62179"/>
                        <a14:foregroundMark x1="76500" y1="61538" x2="76500" y2="60897"/>
                        <a14:foregroundMark x1="76500" y1="60256" x2="76500" y2="60256"/>
                        <a14:foregroundMark x1="76500" y1="60256" x2="76500" y2="60256"/>
                        <a14:foregroundMark x1="76600" y1="59231" x2="76800" y2="58590"/>
                        <a14:foregroundMark x1="76900" y1="58205" x2="76900" y2="58205"/>
                        <a14:foregroundMark x1="76900" y1="58205" x2="76900" y2="58205"/>
                        <a14:foregroundMark x1="77300" y1="57564" x2="77400" y2="57051"/>
                        <a14:foregroundMark x1="77400" y1="57051" x2="77400" y2="57051"/>
                        <a14:foregroundMark x1="77400" y1="57051" x2="77600" y2="56410"/>
                        <a14:foregroundMark x1="77700" y1="56154" x2="77700" y2="56154"/>
                        <a14:foregroundMark x1="77700" y1="56154" x2="77700" y2="56154"/>
                        <a14:foregroundMark x1="78500" y1="55128" x2="78500" y2="55128"/>
                        <a14:foregroundMark x1="78700" y1="55000" x2="78700" y2="55000"/>
                        <a14:foregroundMark x1="78900" y1="54487" x2="78900" y2="54487"/>
                        <a14:foregroundMark x1="79000" y1="54359" x2="79000" y2="54359"/>
                        <a14:foregroundMark x1="74400" y1="69359" x2="74400" y2="69359"/>
                        <a14:foregroundMark x1="75000" y1="68333" x2="75000" y2="68333"/>
                        <a14:foregroundMark x1="74100" y1="69103" x2="74100" y2="69103"/>
                        <a14:foregroundMark x1="72800" y1="69103" x2="72300" y2="68974"/>
                        <a14:foregroundMark x1="72300" y1="68974" x2="72300" y2="68974"/>
                        <a14:foregroundMark x1="73300" y1="70128" x2="73300" y2="70128"/>
                        <a14:foregroundMark x1="75700" y1="70128" x2="75700" y2="70128"/>
                        <a14:foregroundMark x1="76100" y1="70513" x2="75000" y2="70513"/>
                        <a14:foregroundMark x1="72300" y1="70385" x2="72300" y2="70385"/>
                        <a14:foregroundMark x1="74400" y1="71154" x2="74400" y2="71154"/>
                      </a14:backgroundRemoval>
                    </a14:imgEffect>
                  </a14:imgLayer>
                </a14:imgProps>
              </a:ext>
              <a:ext uri="{28A0092B-C50C-407E-A947-70E740481C1C}">
                <a14:useLocalDpi xmlns:a14="http://schemas.microsoft.com/office/drawing/2010/main" val="0"/>
              </a:ext>
            </a:extLst>
          </a:blip>
          <a:srcRect l="49912" b="10733"/>
          <a:stretch/>
        </p:blipFill>
        <p:spPr>
          <a:xfrm>
            <a:off x="2525005" y="1441618"/>
            <a:ext cx="1916639" cy="2664381"/>
          </a:xfrm>
          <a:prstGeom prst="rect">
            <a:avLst/>
          </a:prstGeom>
          <a:effectLst>
            <a:outerShdw blurRad="342900" dist="203200" dir="2100000" sx="109000" sy="109000" algn="ctr" rotWithShape="0">
              <a:srgbClr val="000000">
                <a:alpha val="43137"/>
              </a:srgbClr>
            </a:outerShdw>
          </a:effectLst>
        </p:spPr>
      </p:pic>
      <p:sp>
        <p:nvSpPr>
          <p:cNvPr id="13" name="Google Shape;742;p44">
            <a:extLst>
              <a:ext uri="{FF2B5EF4-FFF2-40B4-BE49-F238E27FC236}">
                <a16:creationId xmlns:a16="http://schemas.microsoft.com/office/drawing/2014/main" id="{B8A779F9-D62C-49A6-A102-4B08FC30BD19}"/>
              </a:ext>
            </a:extLst>
          </p:cNvPr>
          <p:cNvSpPr txBox="1"/>
          <p:nvPr/>
        </p:nvSpPr>
        <p:spPr>
          <a:xfrm>
            <a:off x="2782505" y="3767509"/>
            <a:ext cx="1489200" cy="734100"/>
          </a:xfrm>
          <a:prstGeom prst="rect">
            <a:avLst/>
          </a:prstGeom>
          <a:noFill/>
          <a:ln>
            <a:noFill/>
          </a:ln>
        </p:spPr>
        <p:txBody>
          <a:bodyPr spcFirstLastPara="1" wrap="square" lIns="0" tIns="0" rIns="0" bIns="0" anchor="t" anchorCtr="0">
            <a:noAutofit/>
          </a:bodyPr>
          <a:lstStyle/>
          <a:p>
            <a:pPr lvl="0" algn="ctr"/>
            <a:r>
              <a:rPr lang="en" sz="1200" b="1" dirty="0">
                <a:solidFill>
                  <a:schemeClr val="dk1"/>
                </a:solidFill>
                <a:latin typeface="Times New Roman" panose="02020603050405020304" pitchFamily="18" charset="0"/>
                <a:ea typeface="Catamaran"/>
                <a:cs typeface="Times New Roman" panose="02020603050405020304" pitchFamily="18" charset="0"/>
                <a:sym typeface="Catamaran"/>
              </a:rPr>
              <a:t>Bhoomi Parmar</a:t>
            </a:r>
            <a:br>
              <a:rPr lang="en" b="1" dirty="0">
                <a:latin typeface="Times New Roman" panose="02020603050405020304" pitchFamily="18" charset="0"/>
                <a:ea typeface="Catamaran"/>
                <a:cs typeface="Times New Roman" panose="02020603050405020304" pitchFamily="18" charset="0"/>
                <a:sym typeface="Catamaran"/>
              </a:rPr>
            </a:br>
            <a:r>
              <a:rPr lang="en-US" sz="1200" b="1" dirty="0">
                <a:latin typeface="Times New Roman" panose="02020603050405020304" pitchFamily="18" charset="0"/>
                <a:ea typeface="Catamaran"/>
                <a:cs typeface="Times New Roman" panose="02020603050405020304" pitchFamily="18" charset="0"/>
                <a:sym typeface="Catamaran"/>
              </a:rPr>
              <a:t>TE5-32</a:t>
            </a:r>
          </a:p>
          <a:p>
            <a:pPr marL="0" lvl="0" indent="0" algn="ctr" rtl="0">
              <a:spcBef>
                <a:spcPts val="400"/>
              </a:spcBef>
              <a:spcAft>
                <a:spcPts val="400"/>
              </a:spcAft>
              <a:buNone/>
            </a:pPr>
            <a:endParaRPr b="1" dirty="0">
              <a:latin typeface="Times New Roman" panose="02020603050405020304" pitchFamily="18" charset="0"/>
              <a:ea typeface="Catamaran"/>
              <a:cs typeface="Times New Roman" panose="02020603050405020304" pitchFamily="18" charset="0"/>
              <a:sym typeface="Catamaran"/>
            </a:endParaRPr>
          </a:p>
        </p:txBody>
      </p:sp>
      <p:sp>
        <p:nvSpPr>
          <p:cNvPr id="15" name="Google Shape;742;p44">
            <a:extLst>
              <a:ext uri="{FF2B5EF4-FFF2-40B4-BE49-F238E27FC236}">
                <a16:creationId xmlns:a16="http://schemas.microsoft.com/office/drawing/2014/main" id="{4F1642FC-588C-4404-AF90-6FCA719119C3}"/>
              </a:ext>
            </a:extLst>
          </p:cNvPr>
          <p:cNvSpPr txBox="1"/>
          <p:nvPr/>
        </p:nvSpPr>
        <p:spPr>
          <a:xfrm>
            <a:off x="6903020" y="3742650"/>
            <a:ext cx="1489200" cy="734100"/>
          </a:xfrm>
          <a:prstGeom prst="rect">
            <a:avLst/>
          </a:prstGeom>
          <a:noFill/>
          <a:ln>
            <a:noFill/>
          </a:ln>
        </p:spPr>
        <p:txBody>
          <a:bodyPr spcFirstLastPara="1" wrap="square" lIns="0" tIns="0" rIns="0" bIns="0" anchor="t" anchorCtr="0">
            <a:noAutofit/>
          </a:bodyPr>
          <a:lstStyle/>
          <a:p>
            <a:pPr lvl="0" algn="ctr"/>
            <a:r>
              <a:rPr lang="en-US" sz="1200" b="1" dirty="0">
                <a:solidFill>
                  <a:schemeClr val="dk1"/>
                </a:solidFill>
                <a:latin typeface="Times New Roman" panose="02020603050405020304" pitchFamily="18" charset="0"/>
                <a:ea typeface="Catamaran"/>
                <a:cs typeface="Times New Roman" panose="02020603050405020304" pitchFamily="18" charset="0"/>
                <a:sym typeface="Catamaran"/>
              </a:rPr>
              <a:t>Rahul Panchal</a:t>
            </a:r>
          </a:p>
          <a:p>
            <a:pPr lvl="0" algn="ctr"/>
            <a:r>
              <a:rPr lang="en-US" sz="1200" b="1" dirty="0">
                <a:solidFill>
                  <a:schemeClr val="dk1"/>
                </a:solidFill>
                <a:latin typeface="Times New Roman" panose="02020603050405020304" pitchFamily="18" charset="0"/>
                <a:ea typeface="Catamaran"/>
                <a:cs typeface="Times New Roman" panose="02020603050405020304" pitchFamily="18" charset="0"/>
                <a:sym typeface="Catamaran"/>
              </a:rPr>
              <a:t>TE6-34</a:t>
            </a:r>
            <a:endParaRPr lang="en-US" sz="1200" dirty="0">
              <a:latin typeface="Times New Roman" panose="02020603050405020304" pitchFamily="18" charset="0"/>
              <a:ea typeface="Catamaran"/>
              <a:cs typeface="Times New Roman" panose="02020603050405020304" pitchFamily="18" charset="0"/>
              <a:sym typeface="Catamaran"/>
            </a:endParaRPr>
          </a:p>
        </p:txBody>
      </p:sp>
      <p:pic>
        <p:nvPicPr>
          <p:cNvPr id="16" name="Picture 15">
            <a:extLst>
              <a:ext uri="{FF2B5EF4-FFF2-40B4-BE49-F238E27FC236}">
                <a16:creationId xmlns:a16="http://schemas.microsoft.com/office/drawing/2014/main" id="{D966C73E-37D2-4E68-8DF6-D2F58DF36602}"/>
              </a:ext>
            </a:extLst>
          </p:cNvPr>
          <p:cNvPicPr>
            <a:picLocks noChangeAspect="1"/>
          </p:cNvPicPr>
          <p:nvPr/>
        </p:nvPicPr>
        <p:blipFill rotWithShape="1">
          <a:blip r:embed="rId5">
            <a:grayscl/>
            <a:extLst>
              <a:ext uri="{BEBA8EAE-BF5A-486C-A8C5-ECC9F3942E4B}">
                <a14:imgProps xmlns:a14="http://schemas.microsoft.com/office/drawing/2010/main">
                  <a14:imgLayer r:embed="rId4">
                    <a14:imgEffect>
                      <a14:backgroundRemoval t="8846" b="80256" l="5000" r="48700"/>
                    </a14:imgEffect>
                  </a14:imgLayer>
                </a14:imgProps>
              </a:ext>
              <a:ext uri="{28A0092B-C50C-407E-A947-70E740481C1C}">
                <a14:useLocalDpi xmlns:a14="http://schemas.microsoft.com/office/drawing/2010/main" val="0"/>
              </a:ext>
            </a:extLst>
          </a:blip>
          <a:srcRect r="49311" b="10733"/>
          <a:stretch/>
        </p:blipFill>
        <p:spPr>
          <a:xfrm>
            <a:off x="470333" y="1415596"/>
            <a:ext cx="1977528" cy="2716427"/>
          </a:xfrm>
          <a:prstGeom prst="rect">
            <a:avLst/>
          </a:prstGeom>
          <a:effectLst>
            <a:outerShdw blurRad="342900" dist="203200" dir="2100000" sx="109000" sy="109000" algn="ctr" rotWithShape="0">
              <a:srgbClr val="000000">
                <a:alpha val="43137"/>
              </a:srgbClr>
            </a:outerShdw>
          </a:effectLst>
        </p:spPr>
      </p:pic>
      <p:pic>
        <p:nvPicPr>
          <p:cNvPr id="10" name="Picture 9">
            <a:extLst>
              <a:ext uri="{FF2B5EF4-FFF2-40B4-BE49-F238E27FC236}">
                <a16:creationId xmlns:a16="http://schemas.microsoft.com/office/drawing/2014/main" id="{E260DFA5-3A3F-40FF-AA1F-CCF5A72FDC8C}"/>
              </a:ext>
            </a:extLst>
          </p:cNvPr>
          <p:cNvPicPr>
            <a:picLocks noChangeAspect="1"/>
          </p:cNvPicPr>
          <p:nvPr/>
        </p:nvPicPr>
        <p:blipFill rotWithShape="1">
          <a:blip r:embed="rId5">
            <a:grayscl/>
            <a:extLst>
              <a:ext uri="{BEBA8EAE-BF5A-486C-A8C5-ECC9F3942E4B}">
                <a14:imgProps xmlns:a14="http://schemas.microsoft.com/office/drawing/2010/main">
                  <a14:imgLayer r:embed="rId4">
                    <a14:imgEffect>
                      <a14:backgroundRemoval t="8846" b="80256" l="5000" r="48700"/>
                    </a14:imgEffect>
                  </a14:imgLayer>
                </a14:imgProps>
              </a:ext>
              <a:ext uri="{28A0092B-C50C-407E-A947-70E740481C1C}">
                <a14:useLocalDpi xmlns:a14="http://schemas.microsoft.com/office/drawing/2010/main" val="0"/>
              </a:ext>
            </a:extLst>
          </a:blip>
          <a:srcRect r="49311" b="10733"/>
          <a:stretch/>
        </p:blipFill>
        <p:spPr>
          <a:xfrm>
            <a:off x="4422938" y="1382791"/>
            <a:ext cx="1977528" cy="2716427"/>
          </a:xfrm>
          <a:prstGeom prst="rect">
            <a:avLst/>
          </a:prstGeom>
          <a:effectLst>
            <a:outerShdw blurRad="342900" dist="203200" dir="2100000" sx="109000" sy="109000" algn="ctr" rotWithShape="0">
              <a:srgbClr val="000000">
                <a:alpha val="43137"/>
              </a:srgbClr>
            </a:outerShdw>
          </a:effectLst>
        </p:spPr>
      </p:pic>
      <p:pic>
        <p:nvPicPr>
          <p:cNvPr id="11" name="Picture 10">
            <a:extLst>
              <a:ext uri="{FF2B5EF4-FFF2-40B4-BE49-F238E27FC236}">
                <a16:creationId xmlns:a16="http://schemas.microsoft.com/office/drawing/2014/main" id="{6452B3F9-A153-43DF-8D97-CEA81D88C558}"/>
              </a:ext>
            </a:extLst>
          </p:cNvPr>
          <p:cNvPicPr>
            <a:picLocks noChangeAspect="1"/>
          </p:cNvPicPr>
          <p:nvPr/>
        </p:nvPicPr>
        <p:blipFill rotWithShape="1">
          <a:blip r:embed="rId5">
            <a:grayscl/>
            <a:extLst>
              <a:ext uri="{BEBA8EAE-BF5A-486C-A8C5-ECC9F3942E4B}">
                <a14:imgProps xmlns:a14="http://schemas.microsoft.com/office/drawing/2010/main">
                  <a14:imgLayer r:embed="rId4">
                    <a14:imgEffect>
                      <a14:backgroundRemoval t="8846" b="80256" l="5000" r="48700"/>
                    </a14:imgEffect>
                  </a14:imgLayer>
                </a14:imgProps>
              </a:ext>
              <a:ext uri="{28A0092B-C50C-407E-A947-70E740481C1C}">
                <a14:useLocalDpi xmlns:a14="http://schemas.microsoft.com/office/drawing/2010/main" val="0"/>
              </a:ext>
            </a:extLst>
          </a:blip>
          <a:srcRect r="49311" b="10733"/>
          <a:stretch/>
        </p:blipFill>
        <p:spPr>
          <a:xfrm>
            <a:off x="6512414" y="1393355"/>
            <a:ext cx="1977528" cy="2716427"/>
          </a:xfrm>
          <a:prstGeom prst="rect">
            <a:avLst/>
          </a:prstGeom>
          <a:effectLst>
            <a:outerShdw blurRad="342900" dist="203200" dir="2100000" sx="109000" sy="109000" algn="ctr" rotWithShape="0">
              <a:srgbClr val="000000">
                <a:alpha val="43137"/>
              </a:srgbClr>
            </a:outerShdw>
          </a:effectLst>
        </p:spPr>
      </p:pic>
      <p:sp>
        <p:nvSpPr>
          <p:cNvPr id="18" name="TextBox 17">
            <a:extLst>
              <a:ext uri="{FF2B5EF4-FFF2-40B4-BE49-F238E27FC236}">
                <a16:creationId xmlns:a16="http://schemas.microsoft.com/office/drawing/2014/main" id="{DEA1D23E-E6EE-4177-8BA7-44E8F4C64C0A}"/>
              </a:ext>
            </a:extLst>
          </p:cNvPr>
          <p:cNvSpPr txBox="1"/>
          <p:nvPr/>
        </p:nvSpPr>
        <p:spPr>
          <a:xfrm>
            <a:off x="4693437" y="3708079"/>
            <a:ext cx="1825951" cy="461665"/>
          </a:xfrm>
          <a:prstGeom prst="rect">
            <a:avLst/>
          </a:prstGeom>
          <a:noFill/>
        </p:spPr>
        <p:txBody>
          <a:bodyPr wrap="square">
            <a:spAutoFit/>
          </a:bodyPr>
          <a:lstStyle/>
          <a:p>
            <a:pPr lvl="0" algn="ctr"/>
            <a:r>
              <a:rPr lang="en-US" sz="1200" b="1" dirty="0">
                <a:solidFill>
                  <a:schemeClr val="dk1"/>
                </a:solidFill>
                <a:latin typeface="Times New Roman" panose="02020603050405020304" pitchFamily="18" charset="0"/>
                <a:ea typeface="Catamaran"/>
                <a:cs typeface="Times New Roman" panose="02020603050405020304" pitchFamily="18" charset="0"/>
                <a:sym typeface="Catamaran"/>
              </a:rPr>
              <a:t>Jay Sheth</a:t>
            </a:r>
          </a:p>
          <a:p>
            <a:pPr lvl="0" algn="ctr"/>
            <a:r>
              <a:rPr lang="en-US" sz="1200" b="1" dirty="0">
                <a:solidFill>
                  <a:schemeClr val="dk1"/>
                </a:solidFill>
                <a:latin typeface="Times New Roman" panose="02020603050405020304" pitchFamily="18" charset="0"/>
                <a:ea typeface="Catamaran"/>
                <a:cs typeface="Times New Roman" panose="02020603050405020304" pitchFamily="18" charset="0"/>
                <a:sym typeface="Catamaran"/>
              </a:rPr>
              <a:t>TE5-49</a:t>
            </a:r>
            <a:endParaRPr lang="en-US" sz="1200" dirty="0">
              <a:latin typeface="Times New Roman" panose="02020603050405020304" pitchFamily="18" charset="0"/>
              <a:ea typeface="Catamaran"/>
              <a:cs typeface="Times New Roman" panose="02020603050405020304" pitchFamily="18" charset="0"/>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39599-25B1-4F3B-8364-1BF554B49D70}"/>
              </a:ext>
            </a:extLst>
          </p:cNvPr>
          <p:cNvSpPr>
            <a:spLocks noGrp="1"/>
          </p:cNvSpPr>
          <p:nvPr>
            <p:ph type="title"/>
          </p:nvPr>
        </p:nvSpPr>
        <p:spPr>
          <a:xfrm>
            <a:off x="1650970" y="552893"/>
            <a:ext cx="6010500" cy="711305"/>
          </a:xfrm>
        </p:spPr>
        <p:txBody>
          <a:bodyPr/>
          <a:lstStyle/>
          <a:p>
            <a:br>
              <a:rPr lang="en-US" sz="3600" dirty="0">
                <a:solidFill>
                  <a:srgbClr val="C00000"/>
                </a:solidFill>
                <a:latin typeface="Garamond" panose="02020404030301010803" pitchFamily="18" charset="0"/>
              </a:rPr>
            </a:br>
            <a:r>
              <a:rPr lang="en-US" sz="3600" dirty="0">
                <a:solidFill>
                  <a:srgbClr val="C00000"/>
                </a:solidFill>
                <a:latin typeface="Garamond" panose="02020404030301010803" pitchFamily="18" charset="0"/>
              </a:rPr>
              <a:t>Problem Statement</a:t>
            </a:r>
            <a:br>
              <a:rPr lang="en-US" sz="3600" dirty="0">
                <a:solidFill>
                  <a:srgbClr val="C00000"/>
                </a:solidFill>
                <a:latin typeface="Garamond" panose="02020404030301010803" pitchFamily="18" charset="0"/>
              </a:rPr>
            </a:br>
            <a:endParaRPr lang="en-US" dirty="0"/>
          </a:p>
        </p:txBody>
      </p:sp>
      <p:sp>
        <p:nvSpPr>
          <p:cNvPr id="3" name="Text Placeholder 2">
            <a:extLst>
              <a:ext uri="{FF2B5EF4-FFF2-40B4-BE49-F238E27FC236}">
                <a16:creationId xmlns:a16="http://schemas.microsoft.com/office/drawing/2014/main" id="{308B4A4F-E520-450B-A027-A40FF2650171}"/>
              </a:ext>
            </a:extLst>
          </p:cNvPr>
          <p:cNvSpPr>
            <a:spLocks noGrp="1"/>
          </p:cNvSpPr>
          <p:nvPr>
            <p:ph type="body" idx="1"/>
          </p:nvPr>
        </p:nvSpPr>
        <p:spPr>
          <a:xfrm>
            <a:off x="853528" y="1264197"/>
            <a:ext cx="7259114" cy="3326409"/>
          </a:xfrm>
        </p:spPr>
        <p:txBody>
          <a:bodyPr/>
          <a:lstStyle/>
          <a:p>
            <a:r>
              <a:rPr lang="en-IN" b="0" i="0" dirty="0">
                <a:solidFill>
                  <a:schemeClr val="tx1"/>
                </a:solidFill>
                <a:effectLst/>
              </a:rPr>
              <a:t>Productivity is never an accident. It is always the result of a commitment to excellence, intelligent planning, and consistent effort. </a:t>
            </a:r>
          </a:p>
          <a:p>
            <a:r>
              <a:rPr lang="en-IN" dirty="0">
                <a:solidFill>
                  <a:schemeClr val="tx1"/>
                </a:solidFill>
              </a:rPr>
              <a:t>We</a:t>
            </a:r>
            <a:r>
              <a:rPr lang="en-IN" b="0" i="0" dirty="0">
                <a:solidFill>
                  <a:schemeClr val="tx1"/>
                </a:solidFill>
                <a:effectLst/>
              </a:rPr>
              <a:t> would like to add another element that is helping individuals to be more productive is – productivity apps.</a:t>
            </a:r>
          </a:p>
          <a:p>
            <a:r>
              <a:rPr lang="en-IN" b="0" i="0" dirty="0">
                <a:solidFill>
                  <a:schemeClr val="tx1"/>
                </a:solidFill>
                <a:effectLst/>
              </a:rPr>
              <a:t>As the times have become a little too much competitive, it makes sense to take help from productivity tools available in the market.</a:t>
            </a:r>
          </a:p>
          <a:p>
            <a:r>
              <a:rPr lang="en-US" sz="1800" i="0" dirty="0">
                <a:solidFill>
                  <a:schemeClr val="tx1"/>
                </a:solidFill>
                <a:cs typeface="Times New Roman" panose="02020603050405020304" pitchFamily="18" charset="0"/>
              </a:rPr>
              <a:t>Finding office work tools like image editors, resume/certificate makers, online is a tedious job. Hence we provide multiple office work tools at one stop.</a:t>
            </a:r>
          </a:p>
          <a:p>
            <a:endParaRPr lang="en-IN" b="0" i="0" dirty="0">
              <a:solidFill>
                <a:schemeClr val="tx1"/>
              </a:solidFill>
              <a:effectLst/>
            </a:endParaRPr>
          </a:p>
          <a:p>
            <a:endParaRPr lang="en-IN" b="0" i="0" dirty="0">
              <a:solidFill>
                <a:schemeClr val="tx1"/>
              </a:solidFill>
              <a:effectLst/>
            </a:endParaRPr>
          </a:p>
          <a:p>
            <a:endParaRPr lang="en-IN" b="0" i="0" dirty="0">
              <a:solidFill>
                <a:schemeClr val="tx1"/>
              </a:solidFill>
              <a:effectLst/>
            </a:endParaRPr>
          </a:p>
          <a:p>
            <a:endParaRPr lang="en-IN" b="0" i="0" dirty="0">
              <a:solidFill>
                <a:schemeClr val="tx1"/>
              </a:solidFill>
              <a:effectLst/>
            </a:endParaRPr>
          </a:p>
          <a:p>
            <a:endParaRPr lang="en-US" dirty="0"/>
          </a:p>
        </p:txBody>
      </p:sp>
      <p:sp>
        <p:nvSpPr>
          <p:cNvPr id="4" name="Slide Number Placeholder 3">
            <a:extLst>
              <a:ext uri="{FF2B5EF4-FFF2-40B4-BE49-F238E27FC236}">
                <a16:creationId xmlns:a16="http://schemas.microsoft.com/office/drawing/2014/main" id="{8C03F362-22AA-4611-9F9B-98EDC9CDC6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610164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3437240" y="814116"/>
            <a:ext cx="6010500" cy="39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solidFill>
                  <a:srgbClr val="C00000"/>
                </a:solidFill>
              </a:rPr>
              <a:t>Introduction</a:t>
            </a:r>
            <a:endParaRPr sz="3600" dirty="0">
              <a:solidFill>
                <a:srgbClr val="C00000"/>
              </a:solidFill>
            </a:endParaRPr>
          </a:p>
        </p:txBody>
      </p:sp>
      <p:sp>
        <p:nvSpPr>
          <p:cNvPr id="240" name="Google Shape;240;p17"/>
          <p:cNvSpPr txBox="1">
            <a:spLocks noGrp="1"/>
          </p:cNvSpPr>
          <p:nvPr>
            <p:ph type="body" idx="1"/>
          </p:nvPr>
        </p:nvSpPr>
        <p:spPr>
          <a:xfrm>
            <a:off x="584393" y="1445184"/>
            <a:ext cx="6399914" cy="2884200"/>
          </a:xfrm>
          <a:prstGeom prst="rect">
            <a:avLst/>
          </a:prstGeom>
        </p:spPr>
        <p:txBody>
          <a:bodyPr spcFirstLastPara="1" wrap="square" lIns="0" tIns="0" rIns="0" bIns="0" anchor="t" anchorCtr="0">
            <a:noAutofit/>
          </a:bodyPr>
          <a:lstStyle/>
          <a:p>
            <a:pPr marL="457200" lvl="0" indent="-330200" algn="l" rtl="0">
              <a:spcBef>
                <a:spcPts val="0"/>
              </a:spcBef>
              <a:spcAft>
                <a:spcPts val="0"/>
              </a:spcAft>
              <a:buSzPts val="1600"/>
              <a:buChar char="⬢"/>
            </a:pPr>
            <a:r>
              <a:rPr lang="en" sz="2400" dirty="0"/>
              <a:t>Here you have a list of online productive tools to use.</a:t>
            </a:r>
            <a:endParaRPr sz="2400" dirty="0"/>
          </a:p>
          <a:p>
            <a:pPr marL="457200" lvl="0" indent="-330200" algn="l" rtl="0">
              <a:spcBef>
                <a:spcPts val="0"/>
              </a:spcBef>
              <a:spcAft>
                <a:spcPts val="0"/>
              </a:spcAft>
              <a:buSzPts val="1600"/>
              <a:buChar char="⬢"/>
            </a:pPr>
            <a:r>
              <a:rPr lang="en-US" sz="2400" dirty="0"/>
              <a:t>Every tool has a unique feature.</a:t>
            </a:r>
            <a:endParaRPr sz="2400" dirty="0"/>
          </a:p>
          <a:p>
            <a:pPr marL="457200" lvl="0" indent="-330200" algn="l" rtl="0">
              <a:spcBef>
                <a:spcPts val="0"/>
              </a:spcBef>
              <a:spcAft>
                <a:spcPts val="0"/>
              </a:spcAft>
              <a:buSzPts val="1600"/>
              <a:buChar char="⬢"/>
            </a:pPr>
            <a:r>
              <a:rPr lang="en-US" sz="2400" dirty="0"/>
              <a:t>Our website provides convenient way to use these tools.</a:t>
            </a:r>
          </a:p>
          <a:p>
            <a:pPr marL="457200" lvl="0" indent="-330200" algn="l" rtl="0">
              <a:spcBef>
                <a:spcPts val="0"/>
              </a:spcBef>
              <a:spcAft>
                <a:spcPts val="0"/>
              </a:spcAft>
              <a:buSzPts val="1600"/>
              <a:buChar char="⬢"/>
            </a:pPr>
            <a:r>
              <a:rPr lang="en-US" sz="2400" dirty="0"/>
              <a:t>We provide these tools at low prices.</a:t>
            </a:r>
            <a:endParaRPr sz="2400" dirty="0"/>
          </a:p>
        </p:txBody>
      </p:sp>
      <p:sp>
        <p:nvSpPr>
          <p:cNvPr id="241" name="Google Shape;241;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7" name="TextBox 6"/>
          <p:cNvSpPr txBox="1"/>
          <p:nvPr/>
        </p:nvSpPr>
        <p:spPr>
          <a:xfrm rot="10800000" flipH="1" flipV="1">
            <a:off x="4068047" y="1321810"/>
            <a:ext cx="4060484" cy="2308324"/>
          </a:xfrm>
          <a:prstGeom prst="rect">
            <a:avLst/>
          </a:prstGeom>
          <a:noFill/>
        </p:spPr>
        <p:txBody>
          <a:bodyPr wrap="square" rtlCol="0">
            <a:spAutoFit/>
          </a:bodyPr>
          <a:lstStyle/>
          <a:p>
            <a:pPr algn="ctr"/>
            <a:r>
              <a:rPr lang="en-US" sz="3600" b="1" dirty="0">
                <a:solidFill>
                  <a:schemeClr val="accent1"/>
                </a:solidFill>
              </a:rPr>
              <a:t>“TOOL4U”</a:t>
            </a:r>
          </a:p>
          <a:p>
            <a:pPr algn="ctr"/>
            <a:endParaRPr lang="en-US" sz="2800" b="1" dirty="0">
              <a:solidFill>
                <a:schemeClr val="accent1"/>
              </a:solidFill>
            </a:endParaRPr>
          </a:p>
          <a:p>
            <a:pPr algn="ctr"/>
            <a:r>
              <a:rPr lang="en-US" sz="2000" dirty="0">
                <a:solidFill>
                  <a:schemeClr val="accent1"/>
                </a:solidFill>
                <a:latin typeface="Yu Gothic UI Semibold" panose="020B0700000000000000" pitchFamily="34" charset="-128"/>
                <a:ea typeface="Yu Gothic UI Semibold" panose="020B0700000000000000" pitchFamily="34" charset="-128"/>
              </a:rPr>
              <a:t>A Website that Provides Users to Make Certificates and Resume using Different Templates layouts easily and conveniently</a:t>
            </a:r>
            <a:r>
              <a:rPr lang="en-US" sz="2000" dirty="0">
                <a:solidFill>
                  <a:schemeClr val="accent1"/>
                </a:solidFill>
              </a:rPr>
              <a:t>.</a:t>
            </a:r>
          </a:p>
        </p:txBody>
      </p:sp>
      <p:sp>
        <p:nvSpPr>
          <p:cNvPr id="16" name="Oval 15">
            <a:extLst>
              <a:ext uri="{FF2B5EF4-FFF2-40B4-BE49-F238E27FC236}">
                <a16:creationId xmlns:a16="http://schemas.microsoft.com/office/drawing/2014/main" id="{BA6DB80E-3532-4102-8778-538E9219256E}"/>
              </a:ext>
            </a:extLst>
          </p:cNvPr>
          <p:cNvSpPr/>
          <p:nvPr/>
        </p:nvSpPr>
        <p:spPr>
          <a:xfrm>
            <a:off x="1156459" y="1019861"/>
            <a:ext cx="2751759" cy="2912222"/>
          </a:xfrm>
          <a:prstGeom prst="ellipse">
            <a:avLst/>
          </a:prstGeom>
          <a:solidFill>
            <a:schemeClr val="tx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A5AFE5FD-4E8F-40B2-9BD6-DE2D3E5C6032}"/>
              </a:ext>
            </a:extLst>
          </p:cNvPr>
          <p:cNvPicPr>
            <a:picLocks noChangeAspect="1"/>
          </p:cNvPicPr>
          <p:nvPr/>
        </p:nvPicPr>
        <p:blipFill>
          <a:blip r:embed="rId2"/>
          <a:stretch>
            <a:fillRect/>
          </a:stretch>
        </p:blipFill>
        <p:spPr>
          <a:xfrm>
            <a:off x="883840" y="897167"/>
            <a:ext cx="3411318" cy="2992384"/>
          </a:xfrm>
          <a:prstGeom prst="rect">
            <a:avLst/>
          </a:prstGeom>
        </p:spPr>
      </p:pic>
    </p:spTree>
    <p:extLst>
      <p:ext uri="{BB962C8B-B14F-4D97-AF65-F5344CB8AC3E}">
        <p14:creationId xmlns:p14="http://schemas.microsoft.com/office/powerpoint/2010/main" val="15601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1154352" y="784602"/>
            <a:ext cx="6677100" cy="3963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sz="3600" dirty="0">
                <a:solidFill>
                  <a:srgbClr val="C00000"/>
                </a:solidFill>
              </a:rPr>
              <a:t>Content Pages</a:t>
            </a:r>
            <a:endParaRPr sz="3600" dirty="0">
              <a:solidFill>
                <a:srgbClr val="C00000"/>
              </a:solidFill>
            </a:endParaRPr>
          </a:p>
        </p:txBody>
      </p:sp>
      <p:sp>
        <p:nvSpPr>
          <p:cNvPr id="286" name="Google Shape;286;p20"/>
          <p:cNvSpPr txBox="1">
            <a:spLocks noGrp="1"/>
          </p:cNvSpPr>
          <p:nvPr>
            <p:ph type="body" idx="1"/>
          </p:nvPr>
        </p:nvSpPr>
        <p:spPr>
          <a:xfrm>
            <a:off x="979074" y="1778766"/>
            <a:ext cx="1922940" cy="216790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Resume maker</a:t>
            </a:r>
          </a:p>
          <a:p>
            <a:pPr marL="0" lvl="0" indent="0" algn="l" rtl="0">
              <a:spcBef>
                <a:spcPts val="800"/>
              </a:spcBef>
              <a:spcAft>
                <a:spcPts val="800"/>
              </a:spcAft>
              <a:buNone/>
            </a:pPr>
            <a:r>
              <a:rPr lang="en" dirty="0"/>
              <a:t>Create instant and attractive resumes easily using our     given templates.</a:t>
            </a:r>
          </a:p>
          <a:p>
            <a:pPr marL="0" lvl="0" indent="0" algn="l" rtl="0">
              <a:spcBef>
                <a:spcPts val="800"/>
              </a:spcBef>
              <a:spcAft>
                <a:spcPts val="800"/>
              </a:spcAft>
              <a:buNone/>
            </a:pPr>
            <a:endParaRPr lang="en" dirty="0"/>
          </a:p>
        </p:txBody>
      </p:sp>
      <p:sp>
        <p:nvSpPr>
          <p:cNvPr id="287" name="Google Shape;287;p20"/>
          <p:cNvSpPr txBox="1">
            <a:spLocks noGrp="1"/>
          </p:cNvSpPr>
          <p:nvPr>
            <p:ph type="body" idx="2"/>
          </p:nvPr>
        </p:nvSpPr>
        <p:spPr>
          <a:xfrm>
            <a:off x="2718232" y="1755137"/>
            <a:ext cx="1922941" cy="23077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Certificate maker</a:t>
            </a:r>
          </a:p>
          <a:p>
            <a:pPr marL="0" lvl="0" indent="0" algn="l" rtl="0">
              <a:spcBef>
                <a:spcPts val="800"/>
              </a:spcBef>
              <a:spcAft>
                <a:spcPts val="800"/>
              </a:spcAft>
              <a:buNone/>
            </a:pPr>
            <a:r>
              <a:rPr lang="en-US" dirty="0"/>
              <a:t>Use our pre-designed templates to create your own certificates within no time.</a:t>
            </a:r>
            <a:endParaRPr dirty="0"/>
          </a:p>
        </p:txBody>
      </p:sp>
      <p:sp>
        <p:nvSpPr>
          <p:cNvPr id="288" name="Google Shape;288;p20"/>
          <p:cNvSpPr txBox="1">
            <a:spLocks noGrp="1"/>
          </p:cNvSpPr>
          <p:nvPr>
            <p:ph type="body" idx="3"/>
          </p:nvPr>
        </p:nvSpPr>
        <p:spPr>
          <a:xfrm>
            <a:off x="4730081" y="1718341"/>
            <a:ext cx="1819575" cy="230773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Image editor</a:t>
            </a:r>
          </a:p>
          <a:p>
            <a:pPr marL="0" lvl="0" indent="0" algn="l" rtl="0">
              <a:spcBef>
                <a:spcPts val="800"/>
              </a:spcBef>
              <a:spcAft>
                <a:spcPts val="800"/>
              </a:spcAft>
              <a:buNone/>
            </a:pPr>
            <a:r>
              <a:rPr lang="en-US" dirty="0"/>
              <a:t>Upload your photos and edit it with our image editing tools in a moment.</a:t>
            </a:r>
          </a:p>
        </p:txBody>
      </p:sp>
      <p:sp>
        <p:nvSpPr>
          <p:cNvPr id="289" name="Google Shape;289;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12" name="Google Shape;288;p20"/>
          <p:cNvSpPr txBox="1">
            <a:spLocks/>
          </p:cNvSpPr>
          <p:nvPr/>
        </p:nvSpPr>
        <p:spPr>
          <a:xfrm>
            <a:off x="6653929" y="1718341"/>
            <a:ext cx="1510997" cy="19286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5"/>
              </a:buClr>
              <a:buSzPts val="1400"/>
              <a:buFont typeface="Catamaran Thin"/>
              <a:buChar char="⬢"/>
              <a:defRPr sz="1800" b="0" i="0" u="none" strike="noStrike" cap="none">
                <a:solidFill>
                  <a:schemeClr val="dk1"/>
                </a:solidFill>
                <a:latin typeface="Catamaran Thin"/>
                <a:ea typeface="Catamaran Thin"/>
                <a:cs typeface="Catamaran Thin"/>
                <a:sym typeface="Catamaran Thin"/>
              </a:defRPr>
            </a:lvl1pPr>
            <a:lvl2pPr marL="914400" marR="0" lvl="1" indent="-317500" algn="l" rtl="0">
              <a:lnSpc>
                <a:spcPct val="115000"/>
              </a:lnSpc>
              <a:spcBef>
                <a:spcPts val="800"/>
              </a:spcBef>
              <a:spcAft>
                <a:spcPts val="0"/>
              </a:spcAft>
              <a:buClr>
                <a:schemeClr val="accent5"/>
              </a:buClr>
              <a:buSzPts val="1400"/>
              <a:buFont typeface="Catamaran Thin"/>
              <a:buChar char="⬡"/>
              <a:defRPr sz="1800" b="0" i="0" u="none" strike="noStrike" cap="none">
                <a:solidFill>
                  <a:schemeClr val="dk1"/>
                </a:solidFill>
                <a:latin typeface="Catamaran Thin"/>
                <a:ea typeface="Catamaran Thin"/>
                <a:cs typeface="Catamaran Thin"/>
                <a:sym typeface="Catamaran Thin"/>
              </a:defRPr>
            </a:lvl2pPr>
            <a:lvl3pPr marL="1371600" marR="0" lvl="2" indent="-317500" algn="l" rtl="0">
              <a:lnSpc>
                <a:spcPct val="115000"/>
              </a:lnSpc>
              <a:spcBef>
                <a:spcPts val="800"/>
              </a:spcBef>
              <a:spcAft>
                <a:spcPts val="0"/>
              </a:spcAft>
              <a:buClr>
                <a:schemeClr val="dk2"/>
              </a:buClr>
              <a:buSzPts val="1400"/>
              <a:buFont typeface="Catamaran Thin"/>
              <a:buChar char="⬡"/>
              <a:defRPr sz="1800" b="0" i="0" u="none" strike="noStrike" cap="none">
                <a:solidFill>
                  <a:schemeClr val="dk1"/>
                </a:solidFill>
                <a:latin typeface="Catamaran Thin"/>
                <a:ea typeface="Catamaran Thin"/>
                <a:cs typeface="Catamaran Thin"/>
                <a:sym typeface="Catamaran Thin"/>
              </a:defRPr>
            </a:lvl3pPr>
            <a:lvl4pPr marL="1828800" marR="0" lvl="3" indent="-342900" algn="l" rtl="0">
              <a:lnSpc>
                <a:spcPct val="115000"/>
              </a:lnSpc>
              <a:spcBef>
                <a:spcPts val="800"/>
              </a:spcBef>
              <a:spcAft>
                <a:spcPts val="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4pPr>
            <a:lvl5pPr marL="2286000" marR="0" lvl="4" indent="-342900" algn="l" rtl="0">
              <a:lnSpc>
                <a:spcPct val="115000"/>
              </a:lnSpc>
              <a:spcBef>
                <a:spcPts val="800"/>
              </a:spcBef>
              <a:spcAft>
                <a:spcPts val="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5pPr>
            <a:lvl6pPr marL="2743200" marR="0" lvl="5" indent="-342900" algn="l" rtl="0">
              <a:lnSpc>
                <a:spcPct val="115000"/>
              </a:lnSpc>
              <a:spcBef>
                <a:spcPts val="800"/>
              </a:spcBef>
              <a:spcAft>
                <a:spcPts val="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6pPr>
            <a:lvl7pPr marL="3200400" marR="0" lvl="6" indent="-342900" algn="l" rtl="0">
              <a:lnSpc>
                <a:spcPct val="115000"/>
              </a:lnSpc>
              <a:spcBef>
                <a:spcPts val="800"/>
              </a:spcBef>
              <a:spcAft>
                <a:spcPts val="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7pPr>
            <a:lvl8pPr marL="3657600" marR="0" lvl="7" indent="-342900" algn="l" rtl="0">
              <a:lnSpc>
                <a:spcPct val="115000"/>
              </a:lnSpc>
              <a:spcBef>
                <a:spcPts val="800"/>
              </a:spcBef>
              <a:spcAft>
                <a:spcPts val="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8pPr>
            <a:lvl9pPr marL="4114800" marR="0" lvl="8" indent="-342900" algn="l" rtl="0">
              <a:lnSpc>
                <a:spcPct val="115000"/>
              </a:lnSpc>
              <a:spcBef>
                <a:spcPts val="800"/>
              </a:spcBef>
              <a:spcAft>
                <a:spcPts val="800"/>
              </a:spcAft>
              <a:buClr>
                <a:schemeClr val="dk1"/>
              </a:buClr>
              <a:buSzPts val="1800"/>
              <a:buFont typeface="Catamaran Thin"/>
              <a:buChar char="■"/>
              <a:defRPr sz="1800" b="0" i="0" u="none" strike="noStrike" cap="none">
                <a:solidFill>
                  <a:schemeClr val="dk1"/>
                </a:solidFill>
                <a:latin typeface="Catamaran Thin"/>
                <a:ea typeface="Catamaran Thin"/>
                <a:cs typeface="Catamaran Thin"/>
                <a:sym typeface="Catamaran Thin"/>
              </a:defRPr>
            </a:lvl9pPr>
          </a:lstStyle>
          <a:p>
            <a:pPr marL="0" indent="0">
              <a:buFont typeface="Catamaran Thin"/>
              <a:buNone/>
            </a:pPr>
            <a:r>
              <a:rPr lang="en-US" b="1" dirty="0">
                <a:latin typeface="+mn-lt"/>
              </a:rPr>
              <a:t>Miscelleneous </a:t>
            </a:r>
          </a:p>
          <a:p>
            <a:pPr marL="0" indent="0">
              <a:buFont typeface="Catamaran Thin"/>
              <a:buNone/>
            </a:pPr>
            <a:r>
              <a:rPr lang="en-US" dirty="0">
                <a:latin typeface="+mn-lt"/>
              </a:rPr>
              <a:t>Contains different kins of free day to day tools</a:t>
            </a:r>
          </a:p>
          <a:p>
            <a:pPr marL="0" indent="0">
              <a:buFont typeface="Catamaran Thin"/>
              <a:buNone/>
            </a:pPr>
            <a:endParaRPr lang="en-US" b="1"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6775-4C2A-43F1-AACD-4CAF95B15237}"/>
              </a:ext>
            </a:extLst>
          </p:cNvPr>
          <p:cNvSpPr>
            <a:spLocks noGrp="1"/>
          </p:cNvSpPr>
          <p:nvPr>
            <p:ph type="title"/>
          </p:nvPr>
        </p:nvSpPr>
        <p:spPr>
          <a:xfrm>
            <a:off x="1714765" y="495758"/>
            <a:ext cx="6010500" cy="396300"/>
          </a:xfrm>
        </p:spPr>
        <p:txBody>
          <a:bodyPr/>
          <a:lstStyle/>
          <a:p>
            <a:r>
              <a:rPr lang="en-IN" sz="3200" dirty="0">
                <a:solidFill>
                  <a:srgbClr val="C00000"/>
                </a:solidFill>
              </a:rPr>
              <a:t>Literature Survey</a:t>
            </a:r>
            <a:endParaRPr lang="en-IN" dirty="0"/>
          </a:p>
        </p:txBody>
      </p:sp>
      <p:sp>
        <p:nvSpPr>
          <p:cNvPr id="4" name="Slide Number Placeholder 3">
            <a:extLst>
              <a:ext uri="{FF2B5EF4-FFF2-40B4-BE49-F238E27FC236}">
                <a16:creationId xmlns:a16="http://schemas.microsoft.com/office/drawing/2014/main" id="{7593EA52-A91A-4196-9EBD-16BBF3CF3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graphicFrame>
        <p:nvGraphicFramePr>
          <p:cNvPr id="7" name="Table 6">
            <a:extLst>
              <a:ext uri="{FF2B5EF4-FFF2-40B4-BE49-F238E27FC236}">
                <a16:creationId xmlns:a16="http://schemas.microsoft.com/office/drawing/2014/main" id="{CD047AE5-E0E3-487E-BBD9-EB813221ABB9}"/>
              </a:ext>
            </a:extLst>
          </p:cNvPr>
          <p:cNvGraphicFramePr>
            <a:graphicFrameLocks noGrp="1"/>
          </p:cNvGraphicFramePr>
          <p:nvPr>
            <p:extLst>
              <p:ext uri="{D42A27DB-BD31-4B8C-83A1-F6EECF244321}">
                <p14:modId xmlns:p14="http://schemas.microsoft.com/office/powerpoint/2010/main" val="2844043562"/>
              </p:ext>
            </p:extLst>
          </p:nvPr>
        </p:nvGraphicFramePr>
        <p:xfrm>
          <a:off x="683046" y="892058"/>
          <a:ext cx="7797538" cy="3583715"/>
        </p:xfrm>
        <a:graphic>
          <a:graphicData uri="http://schemas.openxmlformats.org/drawingml/2006/table">
            <a:tbl>
              <a:tblPr/>
              <a:tblGrid>
                <a:gridCol w="582873">
                  <a:extLst>
                    <a:ext uri="{9D8B030D-6E8A-4147-A177-3AD203B41FA5}">
                      <a16:colId xmlns:a16="http://schemas.microsoft.com/office/drawing/2014/main" val="3120181026"/>
                    </a:ext>
                  </a:extLst>
                </a:gridCol>
                <a:gridCol w="1515469">
                  <a:extLst>
                    <a:ext uri="{9D8B030D-6E8A-4147-A177-3AD203B41FA5}">
                      <a16:colId xmlns:a16="http://schemas.microsoft.com/office/drawing/2014/main" val="2634721565"/>
                    </a:ext>
                  </a:extLst>
                </a:gridCol>
                <a:gridCol w="1619090">
                  <a:extLst>
                    <a:ext uri="{9D8B030D-6E8A-4147-A177-3AD203B41FA5}">
                      <a16:colId xmlns:a16="http://schemas.microsoft.com/office/drawing/2014/main" val="2291275859"/>
                    </a:ext>
                  </a:extLst>
                </a:gridCol>
                <a:gridCol w="1075076">
                  <a:extLst>
                    <a:ext uri="{9D8B030D-6E8A-4147-A177-3AD203B41FA5}">
                      <a16:colId xmlns:a16="http://schemas.microsoft.com/office/drawing/2014/main" val="2501298191"/>
                    </a:ext>
                  </a:extLst>
                </a:gridCol>
                <a:gridCol w="3005030">
                  <a:extLst>
                    <a:ext uri="{9D8B030D-6E8A-4147-A177-3AD203B41FA5}">
                      <a16:colId xmlns:a16="http://schemas.microsoft.com/office/drawing/2014/main" val="2976865363"/>
                    </a:ext>
                  </a:extLst>
                </a:gridCol>
              </a:tblGrid>
              <a:tr h="221313">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Sr No.</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Title of the</a:t>
                      </a:r>
                      <a:r>
                        <a:rPr lang="en-IN" sz="1100" b="0" i="0" u="none" strike="noStrike" dirty="0">
                          <a:solidFill>
                            <a:schemeClr val="tx1"/>
                          </a:solidFill>
                          <a:effectLst/>
                          <a:latin typeface="+mn-lt"/>
                        </a:rPr>
                        <a:t> </a:t>
                      </a:r>
                      <a:r>
                        <a:rPr lang="en-IN" sz="1100" b="0" i="0" u="none" strike="noStrike" dirty="0">
                          <a:solidFill>
                            <a:srgbClr val="000000"/>
                          </a:solidFill>
                          <a:effectLst/>
                          <a:latin typeface="Arial" panose="020B0604020202020204" pitchFamily="34" charset="0"/>
                        </a:rPr>
                        <a:t>Paper</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IN" sz="1100" b="0" i="0" u="none" strike="noStrike" dirty="0">
                          <a:solidFill>
                            <a:srgbClr val="000000"/>
                          </a:solidFill>
                          <a:effectLst/>
                          <a:latin typeface="Arial" panose="020B0604020202020204" pitchFamily="34" charset="0"/>
                        </a:rPr>
                        <a:t>Author of the paper</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Published year</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Inference</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9386428"/>
                  </a:ext>
                </a:extLst>
              </a:tr>
              <a:tr h="1243627">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1</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Automatic Resume Generator</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IN" sz="1100" b="0" i="0" u="none" strike="noStrike" dirty="0">
                          <a:solidFill>
                            <a:srgbClr val="000000"/>
                          </a:solidFill>
                          <a:effectLst/>
                          <a:latin typeface="Arial" panose="020B0604020202020204" pitchFamily="34" charset="0"/>
                        </a:rPr>
                        <a:t>Harsha B Aladi</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2011</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marR="25400" rtl="0" fontAlgn="t">
                        <a:spcBef>
                          <a:spcPts val="0"/>
                        </a:spcBef>
                        <a:spcAft>
                          <a:spcPts val="0"/>
                        </a:spcAft>
                      </a:pPr>
                      <a:r>
                        <a:rPr lang="en-US" sz="1100" b="0" i="0" u="none" strike="noStrike" dirty="0">
                          <a:solidFill>
                            <a:srgbClr val="000000"/>
                          </a:solidFill>
                          <a:effectLst/>
                          <a:latin typeface="Arial" panose="020B0604020202020204" pitchFamily="34" charset="0"/>
                        </a:rPr>
                        <a:t>In this paper, it says there is no need for developers to develop the application from scratch instead uses the APIs which requires less effort and fewer resources comparatively, can be developed independently without the need of team of resources which was impossible to do alone before without team resource</a:t>
                      </a:r>
                      <a:endParaRPr lang="en-US"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026969"/>
                  </a:ext>
                </a:extLst>
              </a:tr>
              <a:tr h="1988616">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2</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US" sz="1100" b="0" i="0" u="none" strike="noStrike" dirty="0">
                          <a:solidFill>
                            <a:srgbClr val="000000"/>
                          </a:solidFill>
                          <a:effectLst/>
                          <a:latin typeface="Arial" panose="020B0604020202020204" pitchFamily="34" charset="0"/>
                        </a:rPr>
                        <a:t>Automated Batch Certificate Generation and Verification System  </a:t>
                      </a:r>
                      <a:endParaRPr lang="en-US"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US" sz="1100" b="0" i="0" u="none" strike="noStrike" dirty="0">
                          <a:solidFill>
                            <a:srgbClr val="000000"/>
                          </a:solidFill>
                          <a:effectLst/>
                          <a:latin typeface="Arial" panose="020B0604020202020204" pitchFamily="34" charset="0"/>
                        </a:rPr>
                        <a:t>Ahmed Dalhatu Yusuf</a:t>
                      </a:r>
                      <a:endParaRPr lang="en-US" sz="1100" dirty="0">
                        <a:effectLst/>
                      </a:endParaRPr>
                    </a:p>
                    <a:p>
                      <a:pPr marL="12700" rtl="0" fontAlgn="t">
                        <a:spcBef>
                          <a:spcPts val="0"/>
                        </a:spcBef>
                        <a:spcAft>
                          <a:spcPts val="0"/>
                        </a:spcAft>
                      </a:pPr>
                      <a:r>
                        <a:rPr lang="en-US" sz="1100" b="0" i="0" u="none" strike="noStrike" dirty="0">
                          <a:solidFill>
                            <a:srgbClr val="000000"/>
                          </a:solidFill>
                          <a:effectLst/>
                          <a:latin typeface="Arial" panose="020B0604020202020204" pitchFamily="34" charset="0"/>
                        </a:rPr>
                        <a:t>Moussa Mahamat Boukar</a:t>
                      </a:r>
                      <a:endParaRPr lang="en-US" sz="1100" dirty="0">
                        <a:effectLst/>
                      </a:endParaRPr>
                    </a:p>
                    <a:p>
                      <a:pPr marL="12700" rtl="0" fontAlgn="t">
                        <a:spcBef>
                          <a:spcPts val="0"/>
                        </a:spcBef>
                        <a:spcAft>
                          <a:spcPts val="0"/>
                        </a:spcAft>
                      </a:pPr>
                      <a:r>
                        <a:rPr lang="en-US" sz="1100" b="0" i="0" u="none" strike="noStrike" dirty="0">
                          <a:solidFill>
                            <a:srgbClr val="000000"/>
                          </a:solidFill>
                          <a:effectLst/>
                          <a:latin typeface="Arial" panose="020B0604020202020204" pitchFamily="34" charset="0"/>
                        </a:rPr>
                        <a:t>Shahriar Shamiluulu</a:t>
                      </a:r>
                      <a:endParaRPr lang="en-US"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00" b="0" i="0" u="none" strike="noStrike" dirty="0">
                          <a:solidFill>
                            <a:srgbClr val="000000"/>
                          </a:solidFill>
                          <a:effectLst/>
                          <a:latin typeface="Arial" panose="020B0604020202020204" pitchFamily="34" charset="0"/>
                        </a:rPr>
                        <a:t>2018</a:t>
                      </a:r>
                      <a:endParaRPr lang="en-IN"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US" sz="1100" b="0" i="0" u="none" strike="noStrike" dirty="0">
                          <a:solidFill>
                            <a:srgbClr val="000000"/>
                          </a:solidFill>
                          <a:effectLst/>
                          <a:latin typeface="Arial" panose="020B0604020202020204" pitchFamily="34" charset="0"/>
                        </a:rPr>
                        <a:t>An application called Automated Batch Certificate Generation and Verification System ABCGVS is developed based on the client-server technology. This technique is also used in many other works. Certificate verification process is inescapable in many institutions as students are issued admissions and grants in view of the certificate. The main purpose of this research work is to present a system that can be used in many institutions for generating and verifying a certificate.</a:t>
                      </a:r>
                      <a:endParaRPr lang="en-US" sz="110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4620632"/>
                  </a:ext>
                </a:extLst>
              </a:tr>
            </a:tbl>
          </a:graphicData>
        </a:graphic>
      </p:graphicFrame>
    </p:spTree>
    <p:extLst>
      <p:ext uri="{BB962C8B-B14F-4D97-AF65-F5344CB8AC3E}">
        <p14:creationId xmlns:p14="http://schemas.microsoft.com/office/powerpoint/2010/main" val="3044344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C8E06A-53EF-4E56-8874-BDE885B880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graphicFrame>
        <p:nvGraphicFramePr>
          <p:cNvPr id="5" name="Table 4">
            <a:extLst>
              <a:ext uri="{FF2B5EF4-FFF2-40B4-BE49-F238E27FC236}">
                <a16:creationId xmlns:a16="http://schemas.microsoft.com/office/drawing/2014/main" id="{9BD8DCF7-90DA-41AD-A55A-9BCCB7951773}"/>
              </a:ext>
            </a:extLst>
          </p:cNvPr>
          <p:cNvGraphicFramePr>
            <a:graphicFrameLocks noGrp="1"/>
          </p:cNvGraphicFramePr>
          <p:nvPr/>
        </p:nvGraphicFramePr>
        <p:xfrm>
          <a:off x="993485" y="470190"/>
          <a:ext cx="7369682" cy="4203120"/>
        </p:xfrm>
        <a:graphic>
          <a:graphicData uri="http://schemas.openxmlformats.org/drawingml/2006/table">
            <a:tbl>
              <a:tblPr/>
              <a:tblGrid>
                <a:gridCol w="550890">
                  <a:extLst>
                    <a:ext uri="{9D8B030D-6E8A-4147-A177-3AD203B41FA5}">
                      <a16:colId xmlns:a16="http://schemas.microsoft.com/office/drawing/2014/main" val="1430712289"/>
                    </a:ext>
                  </a:extLst>
                </a:gridCol>
                <a:gridCol w="1432315">
                  <a:extLst>
                    <a:ext uri="{9D8B030D-6E8A-4147-A177-3AD203B41FA5}">
                      <a16:colId xmlns:a16="http://schemas.microsoft.com/office/drawing/2014/main" val="503282758"/>
                    </a:ext>
                  </a:extLst>
                </a:gridCol>
                <a:gridCol w="1530250">
                  <a:extLst>
                    <a:ext uri="{9D8B030D-6E8A-4147-A177-3AD203B41FA5}">
                      <a16:colId xmlns:a16="http://schemas.microsoft.com/office/drawing/2014/main" val="2741127910"/>
                    </a:ext>
                  </a:extLst>
                </a:gridCol>
                <a:gridCol w="1016085">
                  <a:extLst>
                    <a:ext uri="{9D8B030D-6E8A-4147-A177-3AD203B41FA5}">
                      <a16:colId xmlns:a16="http://schemas.microsoft.com/office/drawing/2014/main" val="1273487620"/>
                    </a:ext>
                  </a:extLst>
                </a:gridCol>
                <a:gridCol w="2840142">
                  <a:extLst>
                    <a:ext uri="{9D8B030D-6E8A-4147-A177-3AD203B41FA5}">
                      <a16:colId xmlns:a16="http://schemas.microsoft.com/office/drawing/2014/main" val="2010213387"/>
                    </a:ext>
                  </a:extLst>
                </a:gridCol>
              </a:tblGrid>
              <a:tr h="329620">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Sr No.</a:t>
                      </a:r>
                      <a:endParaRPr lang="en-IN" sz="115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Title of the</a:t>
                      </a:r>
                      <a:r>
                        <a:rPr lang="en-IN" sz="1150" b="0" i="0" u="none" strike="noStrike" dirty="0">
                          <a:solidFill>
                            <a:schemeClr val="tx1"/>
                          </a:solidFill>
                          <a:effectLst/>
                          <a:latin typeface="+mn-lt"/>
                        </a:rPr>
                        <a:t> </a:t>
                      </a:r>
                      <a:r>
                        <a:rPr lang="en-IN" sz="1150" b="0" i="0" u="none" strike="noStrike" dirty="0">
                          <a:solidFill>
                            <a:srgbClr val="000000"/>
                          </a:solidFill>
                          <a:effectLst/>
                          <a:latin typeface="Arial" panose="020B0604020202020204" pitchFamily="34" charset="0"/>
                        </a:rPr>
                        <a:t>Paper</a:t>
                      </a:r>
                      <a:endParaRPr lang="en-IN" sz="115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IN" sz="1150" b="0" i="0" u="none" strike="noStrike" dirty="0">
                          <a:solidFill>
                            <a:srgbClr val="000000"/>
                          </a:solidFill>
                          <a:effectLst/>
                          <a:latin typeface="Arial" panose="020B0604020202020204" pitchFamily="34" charset="0"/>
                        </a:rPr>
                        <a:t>Author of the paper</a:t>
                      </a:r>
                      <a:endParaRPr lang="en-IN" sz="115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Published year</a:t>
                      </a:r>
                      <a:endParaRPr lang="en-IN" sz="115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Inference</a:t>
                      </a:r>
                      <a:endParaRPr lang="en-IN" sz="1150" dirty="0">
                        <a:effectLst/>
                      </a:endParaRPr>
                    </a:p>
                  </a:txBody>
                  <a:tcPr marL="23333" marR="14000" marT="9333" marB="2333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2025228"/>
                  </a:ext>
                </a:extLst>
              </a:tr>
              <a:tr h="1175865">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3</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US" sz="1150" b="0" i="0" u="none" strike="noStrike" dirty="0">
                          <a:solidFill>
                            <a:srgbClr val="000000"/>
                          </a:solidFill>
                          <a:effectLst/>
                          <a:latin typeface="Arial" panose="020B0604020202020204" pitchFamily="34" charset="0"/>
                        </a:rPr>
                        <a:t>IEEE ResumeLab— A suite of career management tools</a:t>
                      </a:r>
                      <a:endParaRPr lang="en-US"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IN" sz="1150" b="0" i="0" u="none" strike="noStrike" dirty="0">
                          <a:solidFill>
                            <a:srgbClr val="000000"/>
                          </a:solidFill>
                          <a:effectLst/>
                          <a:latin typeface="Arial" panose="020B0604020202020204" pitchFamily="34" charset="0"/>
                        </a:rPr>
                        <a:t>J. Patrick Donohoe</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2019</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marR="12700" rtl="0" fontAlgn="t">
                        <a:spcBef>
                          <a:spcPts val="0"/>
                        </a:spcBef>
                        <a:spcAft>
                          <a:spcPts val="0"/>
                        </a:spcAft>
                      </a:pPr>
                      <a:r>
                        <a:rPr lang="en-US" sz="1150" b="0" i="0" u="none" strike="noStrike" dirty="0">
                          <a:solidFill>
                            <a:srgbClr val="000000"/>
                          </a:solidFill>
                          <a:effectLst/>
                          <a:latin typeface="Arial" panose="020B0604020202020204" pitchFamily="34" charset="0"/>
                        </a:rPr>
                        <a:t>The resume builder provides hints on what sections should be included, how to order sections, how to promote experience, and various ways to style your resume. The portfolio builder helps you create an online gallery of your work that can be downloaded as a zipped file. </a:t>
                      </a:r>
                      <a:endParaRPr lang="en-US"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1113433"/>
                  </a:ext>
                </a:extLst>
              </a:tr>
              <a:tr h="2285899">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4</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US" sz="1150" b="0" i="0" u="none" strike="noStrike" dirty="0">
                          <a:solidFill>
                            <a:srgbClr val="000000"/>
                          </a:solidFill>
                          <a:effectLst/>
                          <a:latin typeface="Arial" panose="020B0604020202020204" pitchFamily="34" charset="0"/>
                        </a:rPr>
                        <a:t>Web Application for Screening Resume</a:t>
                      </a:r>
                      <a:endParaRPr lang="en-US"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0"/>
                        </a:spcBef>
                        <a:spcAft>
                          <a:spcPts val="0"/>
                        </a:spcAft>
                      </a:pPr>
                      <a:r>
                        <a:rPr lang="en-IN" sz="1150" b="0" i="0" u="none" strike="noStrike" dirty="0">
                          <a:solidFill>
                            <a:srgbClr val="000000"/>
                          </a:solidFill>
                          <a:effectLst/>
                          <a:latin typeface="Arial" panose="020B0604020202020204" pitchFamily="34" charset="0"/>
                        </a:rPr>
                        <a:t>Sujit Amin , Nikita Jayakar , Sonia Sunny , Pheba Babu , M.Kiruthika , Ambarish Gurjar  </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IN" sz="1150" b="0" i="0" u="none" strike="noStrike" dirty="0">
                          <a:solidFill>
                            <a:srgbClr val="000000"/>
                          </a:solidFill>
                          <a:effectLst/>
                          <a:latin typeface="Arial" panose="020B0604020202020204" pitchFamily="34" charset="0"/>
                        </a:rPr>
                        <a:t>  2008</a:t>
                      </a:r>
                      <a:endParaRPr lang="en-IN" sz="1150" dirty="0">
                        <a:effectLst/>
                      </a:endParaRP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marL="12700" rtl="0" fontAlgn="t">
                        <a:spcBef>
                          <a:spcPts val="1200"/>
                        </a:spcBef>
                        <a:spcAft>
                          <a:spcPts val="0"/>
                        </a:spcAft>
                      </a:pPr>
                      <a:r>
                        <a:rPr lang="en-US" sz="1150" b="0" i="0" u="none" strike="noStrike" dirty="0">
                          <a:solidFill>
                            <a:srgbClr val="000000"/>
                          </a:solidFill>
                          <a:effectLst/>
                          <a:latin typeface="Arial" panose="020B0604020202020204" pitchFamily="34" charset="0"/>
                        </a:rPr>
                        <a:t>This paper focuses majorly on the design of the web application which will be used to screen resumes (Curriculum Vitae) for a particular job posting. This system will definitely aid the recruiters to filter out the most prospective candidates based on their resumes for further rounds in the hiring process.</a:t>
                      </a:r>
                    </a:p>
                  </a:txBody>
                  <a:tcPr marL="63500" marR="38100" marT="25400" marB="63500">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7463239"/>
                  </a:ext>
                </a:extLst>
              </a:tr>
            </a:tbl>
          </a:graphicData>
        </a:graphic>
      </p:graphicFrame>
    </p:spTree>
    <p:extLst>
      <p:ext uri="{BB962C8B-B14F-4D97-AF65-F5344CB8AC3E}">
        <p14:creationId xmlns:p14="http://schemas.microsoft.com/office/powerpoint/2010/main" val="27610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7" name="Google Shape;317;p23"/>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dirty="0"/>
          </a:p>
        </p:txBody>
      </p:sp>
      <p:sp>
        <p:nvSpPr>
          <p:cNvPr id="27" name="TextBox 26"/>
          <p:cNvSpPr txBox="1"/>
          <p:nvPr/>
        </p:nvSpPr>
        <p:spPr>
          <a:xfrm>
            <a:off x="449538" y="453503"/>
            <a:ext cx="3009279" cy="584775"/>
          </a:xfrm>
          <a:prstGeom prst="rect">
            <a:avLst/>
          </a:prstGeom>
          <a:noFill/>
        </p:spPr>
        <p:txBody>
          <a:bodyPr wrap="square" rtlCol="0">
            <a:spAutoFit/>
          </a:bodyPr>
          <a:lstStyle/>
          <a:p>
            <a:r>
              <a:rPr lang="en-US" sz="3200" b="1" dirty="0">
                <a:solidFill>
                  <a:srgbClr val="C00000"/>
                </a:solidFill>
                <a:latin typeface="Catamaran" panose="020B0604020202020204" charset="0"/>
                <a:cs typeface="Catamaran" panose="020B0604020202020204" charset="0"/>
              </a:rPr>
              <a:t>FLOWCHART</a:t>
            </a:r>
          </a:p>
        </p:txBody>
      </p:sp>
      <p:pic>
        <p:nvPicPr>
          <p:cNvPr id="5" name="Picture 4">
            <a:extLst>
              <a:ext uri="{FF2B5EF4-FFF2-40B4-BE49-F238E27FC236}">
                <a16:creationId xmlns:a16="http://schemas.microsoft.com/office/drawing/2014/main" id="{87FE9D89-F6C2-4418-9C62-ABD171EF7E97}"/>
              </a:ext>
            </a:extLst>
          </p:cNvPr>
          <p:cNvPicPr>
            <a:picLocks noChangeAspect="1"/>
          </p:cNvPicPr>
          <p:nvPr/>
        </p:nvPicPr>
        <p:blipFill>
          <a:blip r:embed="rId3"/>
          <a:stretch>
            <a:fillRect/>
          </a:stretch>
        </p:blipFill>
        <p:spPr>
          <a:xfrm>
            <a:off x="-391611" y="-218660"/>
            <a:ext cx="9086073" cy="5146704"/>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2113</TotalTime>
  <Words>848</Words>
  <Application>Microsoft Office PowerPoint</Application>
  <PresentationFormat>On-screen Show (16:9)</PresentationFormat>
  <Paragraphs>117</Paragraphs>
  <Slides>15</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Garamond</vt:lpstr>
      <vt:lpstr>Times New Roman</vt:lpstr>
      <vt:lpstr>Catamaran Thin</vt:lpstr>
      <vt:lpstr>Catamaran</vt:lpstr>
      <vt:lpstr>Arial</vt:lpstr>
      <vt:lpstr>Wingdings</vt:lpstr>
      <vt:lpstr>Calibri</vt:lpstr>
      <vt:lpstr>Yu Gothic UI Semibold</vt:lpstr>
      <vt:lpstr>Wingdings 3</vt:lpstr>
      <vt:lpstr>Organic</vt:lpstr>
      <vt:lpstr>Tool4U</vt:lpstr>
      <vt:lpstr>TEAM MEMBERS</vt:lpstr>
      <vt:lpstr> Problem Statement </vt:lpstr>
      <vt:lpstr>Introduction</vt:lpstr>
      <vt:lpstr>PowerPoint Presentation</vt:lpstr>
      <vt:lpstr>Content Pages</vt:lpstr>
      <vt:lpstr>Literature Survey</vt:lpstr>
      <vt:lpstr>PowerPoint Presentation</vt:lpstr>
      <vt:lpstr>PowerPoint Presentation</vt:lpstr>
      <vt:lpstr>Languages used</vt:lpstr>
      <vt:lpstr>Database used</vt:lpstr>
      <vt:lpstr>Future scope </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Tool4U</dc:title>
  <dc:creator>PRATHAM</dc:creator>
  <cp:lastModifiedBy>DODIA CHIRAG PRATIK</cp:lastModifiedBy>
  <cp:revision>65</cp:revision>
  <dcterms:modified xsi:type="dcterms:W3CDTF">2021-11-12T14:00:18Z</dcterms:modified>
</cp:coreProperties>
</file>